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2"/>
  </p:notesMasterIdLst>
  <p:sldIdLst>
    <p:sldId id="256" r:id="rId2"/>
    <p:sldId id="275" r:id="rId3"/>
    <p:sldId id="281" r:id="rId4"/>
    <p:sldId id="297" r:id="rId5"/>
    <p:sldId id="274" r:id="rId6"/>
    <p:sldId id="273" r:id="rId7"/>
    <p:sldId id="288" r:id="rId8"/>
    <p:sldId id="314" r:id="rId9"/>
    <p:sldId id="315" r:id="rId10"/>
    <p:sldId id="296" r:id="rId11"/>
    <p:sldId id="304" r:id="rId12"/>
    <p:sldId id="316" r:id="rId13"/>
    <p:sldId id="303" r:id="rId14"/>
    <p:sldId id="282" r:id="rId15"/>
    <p:sldId id="285" r:id="rId16"/>
    <p:sldId id="317" r:id="rId17"/>
    <p:sldId id="320" r:id="rId18"/>
    <p:sldId id="321" r:id="rId19"/>
    <p:sldId id="319" r:id="rId20"/>
    <p:sldId id="293" r:id="rId21"/>
    <p:sldId id="318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258" r:id="rId3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B4C"/>
    <a:srgbClr val="091B4D"/>
    <a:srgbClr val="FB2919"/>
    <a:srgbClr val="9C56E8"/>
    <a:srgbClr val="5AC4C4"/>
    <a:srgbClr val="B582EE"/>
    <a:srgbClr val="C63E5B"/>
    <a:srgbClr val="F0654E"/>
    <a:srgbClr val="898383"/>
    <a:srgbClr val="66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8" autoAdjust="0"/>
    <p:restoredTop sz="94672"/>
  </p:normalViewPr>
  <p:slideViewPr>
    <p:cSldViewPr snapToGrid="0" snapToObjects="1">
      <p:cViewPr varScale="1">
        <p:scale>
          <a:sx n="114" d="100"/>
          <a:sy n="114" d="100"/>
        </p:scale>
        <p:origin x="732" y="10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3D22-5E59-6345-BAEE-97E74818A753}" type="datetimeFigureOut">
              <a:rPr lang="it-IT" smtClean="0"/>
              <a:t>02/09/2024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A7F0-6D8E-B34C-8D35-E84AE3A68D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72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774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728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773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9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049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244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453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684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920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379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02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90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0459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7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913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534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5160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911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103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77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64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67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100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3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39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54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96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44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9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0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69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2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60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83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23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02/09/2024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22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3616-FA92-0F44-B6D1-81F6EA6AE92C}" type="datetimeFigureOut">
              <a:rPr lang="it-IT" smtClean="0"/>
              <a:t>02/09/2024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58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r.it/assistenza-sanitari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unipr.it/vivere-parm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r.it/convenzioni-con-attivita-commerciali-0" TargetMode="External"/><Relationship Id="rId5" Type="http://schemas.openxmlformats.org/officeDocument/2006/relationships/hyperlink" Target="https://www.unipr.it/servizi/oltre-lo-studio/cinema-musica-e-teatri-convenzioni" TargetMode="External"/><Relationship Id="rId4" Type="http://schemas.openxmlformats.org/officeDocument/2006/relationships/hyperlink" Target="https://www.unipr.it/servizi/oltre-lo-studio/mobilita-aziendal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unipr.it/welcome-day-2024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rsi.unipr.it/it/cdlm-giur/sedi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urp@unipr.it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hyperlink" Target="https://corsi.unipr.it/it/cdlm-giu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spi.unipr.it/" TargetMode="External"/><Relationship Id="rId5" Type="http://schemas.openxmlformats.org/officeDocument/2006/relationships/hyperlink" Target="http://www.unipr.it/" TargetMode="Externa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corsi.unipr.it/it/cdlm-giur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elly2024.didattica.unipr.it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ipr.esse3.cineca.it/" TargetMode="External"/><Relationship Id="rId5" Type="http://schemas.openxmlformats.org/officeDocument/2006/relationships/hyperlink" Target="https://easyroom.unipr/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://agendastudenti.unipr.it/" TargetMode="External"/><Relationship Id="rId9" Type="http://schemas.openxmlformats.org/officeDocument/2006/relationships/hyperlink" Target="http://www.gspi.unipr.it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unipr.it/node/28309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egreteria.giurisprudenza@unipr.it" TargetMode="External"/><Relationship Id="rId5" Type="http://schemas.openxmlformats.org/officeDocument/2006/relationships/hyperlink" Target="mailto:giurisp.didattica@unipr.it" TargetMode="Externa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rsi.unipr.it/it/cdlm-giur/tutorato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unipr.cartaconto.credit-agricole.it/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consiglieradifiducia@unipr.it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cla.unipr.it/it/corsi/corsi-idoneita-curricolare/inglese/78/" TargetMode="External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hyperlink" Target="http://www.cla.unipr.it/" TargetMode="External"/><Relationship Id="rId4" Type="http://schemas.openxmlformats.org/officeDocument/2006/relationships/hyperlink" Target="https://www.cla.unipr.it/it/corsi/corsi-idoneita-curricolare/francese/79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hyperlink" Target="https://www.cla.unipr.it/it/corsi/corsi-extracurricolari/23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2192000" cy="6887307"/>
          </a:xfrm>
          <a:prstGeom prst="rect">
            <a:avLst/>
          </a:prstGeom>
          <a:solidFill>
            <a:srgbClr val="091B4C"/>
          </a:solidFill>
          <a:ln>
            <a:solidFill>
              <a:srgbClr val="091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dirty="0"/>
          </a:p>
          <a:p>
            <a:pPr algn="ctr"/>
            <a:endParaRPr lang="it-IT" sz="4800" dirty="0"/>
          </a:p>
          <a:p>
            <a:pPr algn="ctr"/>
            <a:r>
              <a:rPr lang="it-IT" sz="6600" dirty="0">
                <a:latin typeface="Bison Bold" panose="00000400000000000000" pitchFamily="2" charset="0"/>
              </a:rPr>
              <a:t>WELCOME DAY 2024</a:t>
            </a:r>
          </a:p>
          <a:p>
            <a:pPr algn="ctr"/>
            <a:r>
              <a:rPr lang="it-IT" sz="4800" dirty="0">
                <a:latin typeface="Bison Bold" panose="00000400000000000000" pitchFamily="2" charset="0"/>
              </a:rPr>
              <a:t>CORSO DI LAUREA MAGISTRALE A CICLO UNICO IN GIURISPRUDENZA</a:t>
            </a:r>
          </a:p>
          <a:p>
            <a:pPr algn="ctr"/>
            <a:endParaRPr lang="it-IT" sz="4800" dirty="0">
              <a:latin typeface="Bison Bold" panose="00000400000000000000" pitchFamily="2" charset="0"/>
            </a:endParaRPr>
          </a:p>
          <a:p>
            <a:pPr algn="ctr"/>
            <a:r>
              <a:rPr lang="it-IT" sz="3200" dirty="0">
                <a:latin typeface="Bison Bold" panose="00000400000000000000" pitchFamily="2" charset="0"/>
              </a:rPr>
              <a:t>16 Settembre 2024</a:t>
            </a:r>
          </a:p>
        </p:txBody>
      </p:sp>
      <p:pic>
        <p:nvPicPr>
          <p:cNvPr id="7" name="Immagine 6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6D99ACAD-3DBA-992E-999D-65AD10E9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553" y="371745"/>
            <a:ext cx="4270895" cy="16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persona, sport, vestiti, Uniforme sportiva&#10;&#10;Descrizione generata automaticamente">
            <a:extLst>
              <a:ext uri="{FF2B5EF4-FFF2-40B4-BE49-F238E27FC236}">
                <a16:creationId xmlns:a16="http://schemas.microsoft.com/office/drawing/2014/main" id="{5A9A3517-4ECB-1D9A-4725-8EDEB603E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870"/>
          <a:stretch/>
        </p:blipFill>
        <p:spPr>
          <a:xfrm>
            <a:off x="6888809" y="1467486"/>
            <a:ext cx="2764691" cy="2836118"/>
          </a:xfrm>
          <a:prstGeom prst="rect">
            <a:avLst/>
          </a:prstGeom>
        </p:spPr>
      </p:pic>
      <p:pic>
        <p:nvPicPr>
          <p:cNvPr id="15" name="Immagine 14" descr="Immagine che contiene persona, Viso umano, sport, vestiti&#10;&#10;Descrizione generata automaticamente">
            <a:extLst>
              <a:ext uri="{FF2B5EF4-FFF2-40B4-BE49-F238E27FC236}">
                <a16:creationId xmlns:a16="http://schemas.microsoft.com/office/drawing/2014/main" id="{C89C4AC5-30F2-1B40-5BC2-CA010F16A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8" r="12098" b="-748"/>
          <a:stretch/>
        </p:blipFill>
        <p:spPr>
          <a:xfrm>
            <a:off x="8045700" y="3889328"/>
            <a:ext cx="2622300" cy="223741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06582" y="249948"/>
            <a:ext cx="1035973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091B4C"/>
                </a:solidFill>
              </a:rPr>
              <a:t>Crediti formativi per attività culturali, </a:t>
            </a:r>
          </a:p>
          <a:p>
            <a:r>
              <a:rPr lang="it-IT" sz="3600" b="1" cap="all" dirty="0">
                <a:solidFill>
                  <a:srgbClr val="091B4C"/>
                </a:solidFill>
              </a:rPr>
              <a:t>artistiche, sociali e sportive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CE22008-DCC8-1FE6-9130-7039AA80E721}"/>
              </a:ext>
            </a:extLst>
          </p:cNvPr>
          <p:cNvSpPr/>
          <p:nvPr/>
        </p:nvSpPr>
        <p:spPr>
          <a:xfrm>
            <a:off x="1874013" y="1486228"/>
            <a:ext cx="5567536" cy="4640513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98936" y="1496584"/>
            <a:ext cx="511769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L’Ateneo riconosce, alle studentesse e agli studenti dei corsi di studio che ne fanno richiesta, </a:t>
            </a:r>
          </a:p>
          <a:p>
            <a:r>
              <a:rPr lang="it-IT" b="1" dirty="0">
                <a:solidFill>
                  <a:schemeClr val="bg1"/>
                </a:solidFill>
              </a:rPr>
              <a:t>crediti formativi universitari </a:t>
            </a:r>
            <a:r>
              <a:rPr lang="it-IT" dirty="0">
                <a:solidFill>
                  <a:schemeClr val="bg1"/>
                </a:solidFill>
              </a:rPr>
              <a:t>per le attività di libera partecipazione svolte in ambito </a:t>
            </a:r>
          </a:p>
          <a:p>
            <a:r>
              <a:rPr lang="it-IT" b="1" dirty="0">
                <a:solidFill>
                  <a:schemeClr val="bg1"/>
                </a:solidFill>
              </a:rPr>
              <a:t>sportivo, culturale, sociale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6 CFU RICONOSCIUTI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INFO: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CUS PARMA </a:t>
            </a:r>
            <a:r>
              <a:rPr lang="it-IT" sz="1600" dirty="0">
                <a:solidFill>
                  <a:schemeClr val="bg1"/>
                </a:solidFill>
              </a:rPr>
              <a:t>per i crediti in ambito sportivo: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creditisportiviunipr@cusparma.it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CAPAS</a:t>
            </a:r>
            <a:r>
              <a:rPr lang="it-IT" sz="1600" dirty="0">
                <a:solidFill>
                  <a:schemeClr val="bg1"/>
                </a:solidFill>
              </a:rPr>
              <a:t> per i crediti in ambito artistico culturale: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capas@unipr.it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CSV Emilia per i crediti in ambito sociale acquisiti tramite i Laboratori di partecipazione sociale</a:t>
            </a:r>
          </a:p>
          <a:p>
            <a:r>
              <a:rPr lang="it-IT" sz="1600" b="1" dirty="0">
                <a:solidFill>
                  <a:schemeClr val="bg1"/>
                </a:solidFill>
              </a:rPr>
              <a:t>          info@csvemilia.it	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9715B7E-AB06-4C0F-58B3-32F7DCEE9CD9}"/>
              </a:ext>
            </a:extLst>
          </p:cNvPr>
          <p:cNvGrpSpPr/>
          <p:nvPr/>
        </p:nvGrpSpPr>
        <p:grpSpPr>
          <a:xfrm>
            <a:off x="0" y="6126741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10E07391-65B7-8E9B-3B3E-BBA8F639ABC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789ABD1-D503-019A-2DD1-B67BD6C66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95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52477" y="419190"/>
            <a:ext cx="4657172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91B4C"/>
                </a:solidFill>
              </a:rPr>
              <a:t>ASSISTENZA SANITARIA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1A064AE-CC92-84CC-6094-978139FC9276}"/>
              </a:ext>
            </a:extLst>
          </p:cNvPr>
          <p:cNvSpPr/>
          <p:nvPr/>
        </p:nvSpPr>
        <p:spPr>
          <a:xfrm>
            <a:off x="1846201" y="1129000"/>
            <a:ext cx="640306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72693" y="1389850"/>
            <a:ext cx="609108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</a:rPr>
              <a:t>Gli studenti e le studentesse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fuori sede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</a:p>
          <a:p>
            <a:r>
              <a:rPr lang="it-IT" sz="2100" dirty="0">
                <a:solidFill>
                  <a:schemeClr val="bg1"/>
                </a:solidFill>
              </a:rPr>
              <a:t>dell’Università di Parma che non abbiano optato per la scelta del medico di medicina generale a Parma e che abbiano bisogno di assistenza sanitaria di base possono </a:t>
            </a:r>
          </a:p>
          <a:p>
            <a:endParaRPr lang="it-IT" sz="2100" dirty="0">
              <a:solidFill>
                <a:schemeClr val="bg1"/>
              </a:solidFill>
            </a:endParaRPr>
          </a:p>
          <a:p>
            <a:r>
              <a:rPr lang="it-IT" sz="2100" b="1" dirty="0">
                <a:solidFill>
                  <a:schemeClr val="bg1"/>
                </a:solidFill>
              </a:rPr>
              <a:t>       rivolgersi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gratuitamente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a un elenco di medici di medicina generale del Distretto di Parma, per prestazioni sanitarie contingenti e non urgenti</a:t>
            </a:r>
            <a:r>
              <a:rPr lang="it-IT" sz="2100" dirty="0">
                <a:solidFill>
                  <a:schemeClr val="bg1"/>
                </a:solidFill>
              </a:rPr>
              <a:t>.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  <a:p>
            <a:endParaRPr lang="it-IT" sz="2100" b="1" dirty="0">
              <a:solidFill>
                <a:schemeClr val="bg1"/>
              </a:solidFill>
            </a:endParaRPr>
          </a:p>
          <a:p>
            <a:endParaRPr lang="it-IT" sz="2100" b="1" dirty="0">
              <a:solidFill>
                <a:schemeClr val="bg1"/>
              </a:solidFill>
            </a:endParaRPr>
          </a:p>
          <a:p>
            <a:r>
              <a:rPr lang="it-IT" sz="2100" b="1" dirty="0">
                <a:solidFill>
                  <a:schemeClr val="bg1"/>
                </a:solidFill>
              </a:rPr>
              <a:t>Elenco medici di medicina generale convenzionati:</a:t>
            </a:r>
          </a:p>
          <a:p>
            <a:r>
              <a:rPr lang="it-IT" sz="21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www.unipr.it/assistenza-sanitaria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D4A3E03C-9143-1878-D073-99DB1F789BA8}"/>
              </a:ext>
            </a:extLst>
          </p:cNvPr>
          <p:cNvSpPr/>
          <p:nvPr/>
        </p:nvSpPr>
        <p:spPr>
          <a:xfrm>
            <a:off x="2008432" y="3373570"/>
            <a:ext cx="412955" cy="2359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simbolo, logo, clipart, Elementi grafici&#10;&#10;Descrizione generata automaticamente">
            <a:extLst>
              <a:ext uri="{FF2B5EF4-FFF2-40B4-BE49-F238E27FC236}">
                <a16:creationId xmlns:a16="http://schemas.microsoft.com/office/drawing/2014/main" id="{0471A99D-12C6-99C7-B912-74D9BBD41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71" t="20266" r="36130" b="29032"/>
          <a:stretch/>
        </p:blipFill>
        <p:spPr>
          <a:xfrm>
            <a:off x="8511349" y="1647737"/>
            <a:ext cx="2039421" cy="2585051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D559B567-A71D-0927-A62C-E71434FB5EF7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E49D14D-905D-A272-F2E5-67ED612E126C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302DF27-D1BF-D8C3-894A-38A124CC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648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58537" y="251826"/>
            <a:ext cx="978576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4" name="Immagine 13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910BD92A-E2B4-2238-B1A1-57B5921F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95" y="1420062"/>
            <a:ext cx="3060246" cy="436767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9EB4C7-0F47-7704-42FA-2581AAC31E29}"/>
              </a:ext>
            </a:extLst>
          </p:cNvPr>
          <p:cNvSpPr/>
          <p:nvPr/>
        </p:nvSpPr>
        <p:spPr>
          <a:xfrm>
            <a:off x="1778899" y="1805704"/>
            <a:ext cx="5976453" cy="3486268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890557" y="1752657"/>
            <a:ext cx="57531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Il pacchetto Vivere Parma prevede una serie di appuntamenti ed eventi, a prezzo agevolato, nel corso dell’anno accademico 24/25 organizzati in collaborazione con realtà del territorio: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Teatro Regio, Zebre Parma, Parma calcio, Teatro Due, Fondazione Toscanini, Teatro al Parco, </a:t>
            </a:r>
            <a:r>
              <a:rPr lang="it-IT" sz="2000" b="1" dirty="0" err="1">
                <a:solidFill>
                  <a:schemeClr val="bg1"/>
                </a:solidFill>
              </a:rPr>
              <a:t>Archeovea</a:t>
            </a:r>
            <a:r>
              <a:rPr lang="it-IT" sz="2000" b="1" dirty="0">
                <a:solidFill>
                  <a:schemeClr val="bg1"/>
                </a:solidFill>
              </a:rPr>
              <a:t>.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Calendario completo su </a:t>
            </a:r>
            <a:r>
              <a:rPr lang="it-IT" sz="2000" b="1" dirty="0">
                <a:solidFill>
                  <a:schemeClr val="bg1"/>
                </a:solidFill>
                <a:hlinkClick r:id="rId4"/>
              </a:rPr>
              <a:t>www.unipr.it/vivere-parma</a:t>
            </a:r>
            <a:endParaRPr lang="it-IT" sz="2000" b="1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0CF9443-CD7E-C633-D314-EE0812F4106C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0EFD5E1-9BE4-4DDA-0CD2-98A1B5E759D4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3600B41-CC64-B0CC-D92A-9221E5776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088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95645" y="305192"/>
            <a:ext cx="8896603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4" name="Immagine 13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910BD92A-E2B4-2238-B1A1-57B5921F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94" y="1420062"/>
            <a:ext cx="3141407" cy="448351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9EB4C7-0F47-7704-42FA-2581AAC31E29}"/>
              </a:ext>
            </a:extLst>
          </p:cNvPr>
          <p:cNvSpPr/>
          <p:nvPr/>
        </p:nvSpPr>
        <p:spPr>
          <a:xfrm>
            <a:off x="1778899" y="1586359"/>
            <a:ext cx="5976453" cy="4150916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890557" y="1752656"/>
            <a:ext cx="57531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Agevolazioni per la mobilità urbana (abbonamenti bus scontati nelle sedi di Parma e Piacenza)</a:t>
            </a:r>
          </a:p>
          <a:p>
            <a:r>
              <a:rPr lang="it-IT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https://www.unipr.it/servizi/oltre-lo-studio/mobilita-aziendale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per musica e teatri</a:t>
            </a:r>
          </a:p>
          <a:p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https://www.unipr.it/servizi/oltre-lo-studio/cinema-musica-e-teatri-convenzioni</a:t>
            </a:r>
            <a:endParaRPr lang="it-IT" sz="2000" dirty="0">
              <a:solidFill>
                <a:schemeClr val="bg1"/>
              </a:solidFill>
            </a:endParaRP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con esercizi commerciali</a:t>
            </a:r>
          </a:p>
          <a:p>
            <a:r>
              <a:rPr lang="it-IT" sz="2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https://www.unipr.it/convenzioni-con-attivita-commerciali-0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77FCEAF-C05C-B5E2-8B50-1BB5C9E20727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7DDEDFEE-B72C-6AF9-503F-57D0898E7391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AC3D5C8E-08F5-0CB7-FC26-29B1DAAF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745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4ECBFE96-3763-A8AF-61D1-9FB27E0BB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3" r="14748"/>
          <a:stretch/>
        </p:blipFill>
        <p:spPr>
          <a:xfrm>
            <a:off x="5801360" y="1189031"/>
            <a:ext cx="4866640" cy="417883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22636" y="384126"/>
            <a:ext cx="406457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HAI UN PROBLEMA?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57823" y="1087783"/>
            <a:ext cx="4764897" cy="1323439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di natura didattica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 tutor, alla/al presidente del corso di studio o alla/al RAQ (Responsabile della Qualità del </a:t>
            </a:r>
            <a:r>
              <a:rPr lang="it-IT" sz="2000" dirty="0" err="1">
                <a:solidFill>
                  <a:schemeClr val="bg1"/>
                </a:solidFill>
              </a:rPr>
              <a:t>CdS</a:t>
            </a:r>
            <a:r>
              <a:rPr lang="it-IT" sz="20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57823" y="2599365"/>
            <a:ext cx="4764896" cy="1015663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didattico – organizzativa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</a:t>
            </a:r>
            <a:r>
              <a:rPr lang="it-IT" sz="2000">
                <a:solidFill>
                  <a:schemeClr val="bg1"/>
                </a:solidFill>
              </a:rPr>
              <a:t>al servizio per la </a:t>
            </a:r>
            <a:r>
              <a:rPr lang="it-IT" sz="2000" dirty="0">
                <a:solidFill>
                  <a:schemeClr val="bg1"/>
                </a:solidFill>
              </a:rPr>
              <a:t>didattica del Dipartimento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757823" y="3851949"/>
            <a:ext cx="4764896" cy="1631216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relazionale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alla/al tutor docente e studente o al nostro servizio di counseling all’interno del Centro di Ateneo per l’Inclusione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693159" y="5504377"/>
            <a:ext cx="56591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Per </a:t>
            </a:r>
            <a:r>
              <a:rPr lang="it-IT" b="1" dirty="0">
                <a:solidFill>
                  <a:srgbClr val="FF0000"/>
                </a:solidFill>
              </a:rPr>
              <a:t>reclami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b="1" dirty="0">
                <a:solidFill>
                  <a:srgbClr val="FF0000"/>
                </a:solidFill>
              </a:rPr>
              <a:t>suggerimenti</a:t>
            </a:r>
            <a:r>
              <a:rPr lang="it-IT" dirty="0">
                <a:solidFill>
                  <a:srgbClr val="FF0000"/>
                </a:solidFill>
              </a:rPr>
              <a:t> o </a:t>
            </a:r>
            <a:r>
              <a:rPr lang="it-IT" b="1" dirty="0">
                <a:solidFill>
                  <a:srgbClr val="FF0000"/>
                </a:solidFill>
              </a:rPr>
              <a:t>apprezzamenti: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compila il modulo online </a:t>
            </a:r>
            <a:r>
              <a:rPr lang="it-IT" b="1" dirty="0">
                <a:solidFill>
                  <a:srgbClr val="FF0000"/>
                </a:solidFill>
              </a:rPr>
              <a:t>www.unipr.it/unipr-ti-ascolta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0DD76CE-FEA7-B762-1B6B-A3B1FCDA2503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0845B7F3-E4D6-B2EE-4FF8-4B567C4BF888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70558DF3-31AF-93B2-FE53-33ACA8DF9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20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estiti, calzature, persona, uomo&#10;&#10;Descrizione generata automaticamente">
            <a:extLst>
              <a:ext uri="{FF2B5EF4-FFF2-40B4-BE49-F238E27FC236}">
                <a16:creationId xmlns:a16="http://schemas.microsoft.com/office/drawing/2014/main" id="{757DA04A-EA1F-1947-92C7-D05C50E3F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960"/>
          <a:stretch/>
        </p:blipFill>
        <p:spPr>
          <a:xfrm>
            <a:off x="7261366" y="1265246"/>
            <a:ext cx="3406635" cy="432750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60297" y="429613"/>
            <a:ext cx="35761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MATERIALI UTILI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83" y="1187432"/>
            <a:ext cx="6305538" cy="448313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090546" y="1357928"/>
            <a:ext cx="575313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Scarica la tua «shopper» virtuale sul sito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  <a:hlinkClick r:id="rId5"/>
              </a:rPr>
              <a:t>www.unipr.it/welcome-day-2024  </a:t>
            </a:r>
            <a:endParaRPr lang="it-IT" sz="2400" b="1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Troverai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la </a:t>
            </a:r>
            <a:r>
              <a:rPr lang="it-IT" sz="2000" b="1" dirty="0">
                <a:solidFill>
                  <a:schemeClr val="bg1"/>
                </a:solidFill>
              </a:rPr>
              <a:t>Breve guida dell’Ateneo </a:t>
            </a:r>
            <a:r>
              <a:rPr lang="it-IT" sz="2000" dirty="0">
                <a:solidFill>
                  <a:schemeClr val="bg1"/>
                </a:solidFill>
              </a:rPr>
              <a:t>24-25 con tutti i nostri servizi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</a:rPr>
              <a:t>l’informativa ISEE </a:t>
            </a:r>
            <a:r>
              <a:rPr lang="it-IT" sz="2000" dirty="0">
                <a:solidFill>
                  <a:schemeClr val="bg1"/>
                </a:solidFill>
              </a:rPr>
              <a:t>(informazioni su procedura per riduzione/esenzione delle tasse – </a:t>
            </a:r>
            <a:r>
              <a:rPr lang="it-IT" sz="2000" b="1" dirty="0">
                <a:solidFill>
                  <a:schemeClr val="bg1"/>
                </a:solidFill>
              </a:rPr>
              <a:t>scadenza 4 novembre 2024</a:t>
            </a:r>
            <a:r>
              <a:rPr lang="it-IT" sz="20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i </a:t>
            </a:r>
            <a:r>
              <a:rPr lang="it-IT" sz="2000" b="1" dirty="0">
                <a:solidFill>
                  <a:schemeClr val="bg1"/>
                </a:solidFill>
              </a:rPr>
              <a:t>dépliant </a:t>
            </a:r>
            <a:r>
              <a:rPr lang="it-IT" sz="2000" dirty="0">
                <a:solidFill>
                  <a:schemeClr val="bg1"/>
                </a:solidFill>
              </a:rPr>
              <a:t>su: 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Opportunità di studio all’estero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Tirocini formativi</a:t>
            </a:r>
            <a:endParaRPr lang="it-IT" sz="1700" b="1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3E36772-CAA7-8EE8-A005-651CFFC1155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6C05232-E878-2480-CECE-2E3B3DF716EA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AD163B4-5AE6-25CD-ABDE-36AFDF31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877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DC1F08-6457-8072-FA7B-B6EA680EF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740" y="1250770"/>
            <a:ext cx="3369261" cy="448545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92825" y="525454"/>
            <a:ext cx="948155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DOVE SIAMO: LA SEDE DEL CORSO DI LAUREA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696" y="1354018"/>
            <a:ext cx="5712902" cy="4149964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7B53EED2-F905-7B4D-A08F-46591E0A90D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93002C4C-606D-82F6-CBE3-575669C0AB1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8539784-1E10-ACAB-04BB-1050B13B5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250849-F983-59CE-BC25-2B936919F17C}"/>
              </a:ext>
            </a:extLst>
          </p:cNvPr>
          <p:cNvSpPr txBox="1"/>
          <p:nvPr/>
        </p:nvSpPr>
        <p:spPr>
          <a:xfrm>
            <a:off x="1463849" y="2025669"/>
            <a:ext cx="58348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VIA UNIVERSITA’, 7 (Palazzina Giurisprudenza) </a:t>
            </a:r>
          </a:p>
          <a:p>
            <a:r>
              <a:rPr lang="it-IT" sz="2000" dirty="0">
                <a:solidFill>
                  <a:schemeClr val="bg1"/>
                </a:solidFill>
              </a:rPr>
              <a:t>VIA UNIVERSITA’, 12 (Palazzo Centrale)</a:t>
            </a:r>
          </a:p>
          <a:p>
            <a:pPr marL="0" indent="0">
              <a:buNone/>
            </a:pPr>
            <a:endParaRPr lang="it-IT" sz="2000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STRADA DEL PRATO, 4/1A (AULE, plesso San Francesco)</a:t>
            </a:r>
          </a:p>
          <a:p>
            <a:pPr marL="0" indent="0">
              <a:buNone/>
            </a:pPr>
            <a:endParaRPr lang="it-IT" sz="2000" dirty="0">
              <a:solidFill>
                <a:schemeClr val="bg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it-IT" sz="2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https://corsi.unipr.it/it/cdlm-giur/sedi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8187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90670" y="482780"/>
            <a:ext cx="8693744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CALENDARIO ACCADEMICO: I TEMPI DELLE LEZIONI E DEGLI ESAMI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6DAC08-AB11-C3CE-8CC1-3F38724EB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86" y="1598376"/>
            <a:ext cx="3100618" cy="41341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896" y="1687006"/>
            <a:ext cx="6220173" cy="3956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3FA8E1DD-B1F0-153F-5A5B-7DAF6BE9ABD5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3FB0771-FC5B-8AFF-8F85-383A79940E6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DAD1F7F-FDB9-A9B7-EE17-9593B6E22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A9B3B94-D743-B7C4-CF91-F2BD8512652A}"/>
              </a:ext>
            </a:extLst>
          </p:cNvPr>
          <p:cNvSpPr txBox="1"/>
          <p:nvPr/>
        </p:nvSpPr>
        <p:spPr>
          <a:xfrm>
            <a:off x="2085379" y="1640898"/>
            <a:ext cx="5808661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solidFill>
                  <a:schemeClr val="bg1"/>
                </a:solidFill>
                <a:sym typeface="Wingdings" panose="05000000000000000000" pitchFamily="2" charset="2"/>
              </a:rPr>
              <a:t>     </a:t>
            </a:r>
            <a:r>
              <a:rPr lang="it-IT" sz="1800" b="1" u="sng" dirty="0">
                <a:solidFill>
                  <a:schemeClr val="bg1"/>
                </a:solidFill>
                <a:sym typeface="Wingdings" panose="05000000000000000000" pitchFamily="2" charset="2"/>
              </a:rPr>
              <a:t>LEZIONI PRIMO SEMESTRE</a:t>
            </a:r>
            <a:r>
              <a:rPr lang="it-IT" sz="1800" b="1" dirty="0">
                <a:solidFill>
                  <a:schemeClr val="bg1"/>
                </a:solidFill>
                <a:sym typeface="Wingdings" panose="05000000000000000000" pitchFamily="2" charset="2"/>
              </a:rPr>
              <a:t>:</a:t>
            </a:r>
          </a:p>
          <a:p>
            <a:pPr algn="just"/>
            <a:r>
              <a:rPr lang="it-IT" sz="1800" dirty="0">
                <a:solidFill>
                  <a:schemeClr val="bg1"/>
                </a:solidFill>
                <a:sym typeface="Wingdings" panose="05000000000000000000" pitchFamily="2" charset="2"/>
              </a:rPr>
              <a:t>dal 16 settembre al 10 dicembre 2024 </a:t>
            </a:r>
          </a:p>
          <a:p>
            <a:pPr algn="just"/>
            <a:r>
              <a:rPr lang="it-IT" sz="1800" b="1" dirty="0">
                <a:solidFill>
                  <a:schemeClr val="bg1"/>
                </a:solidFill>
                <a:sym typeface="Wingdings" panose="05000000000000000000" pitchFamily="2" charset="2"/>
              </a:rPr>
              <a:t>     </a:t>
            </a:r>
            <a:r>
              <a:rPr lang="it-IT" sz="1800" b="1" u="sng" dirty="0">
                <a:solidFill>
                  <a:schemeClr val="bg1"/>
                </a:solidFill>
                <a:sym typeface="Wingdings" panose="05000000000000000000" pitchFamily="2" charset="2"/>
              </a:rPr>
              <a:t>LEZIONI SECONDO SEMESTRE</a:t>
            </a:r>
            <a:r>
              <a:rPr lang="it-IT" sz="1800" dirty="0">
                <a:solidFill>
                  <a:schemeClr val="bg1"/>
                </a:solidFill>
                <a:sym typeface="Wingdings" panose="05000000000000000000" pitchFamily="2" charset="2"/>
              </a:rPr>
              <a:t>:</a:t>
            </a:r>
          </a:p>
          <a:p>
            <a:pPr algn="just"/>
            <a:r>
              <a:rPr lang="it-IT" sz="1800" dirty="0">
                <a:solidFill>
                  <a:schemeClr val="bg1"/>
                </a:solidFill>
                <a:sym typeface="Wingdings" panose="05000000000000000000" pitchFamily="2" charset="2"/>
              </a:rPr>
              <a:t>dal 27 gennaio al 16 maggio 2025</a:t>
            </a:r>
          </a:p>
          <a:p>
            <a:pPr algn="just"/>
            <a:endParaRPr lang="it-IT" sz="18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it-IT" sz="1800" b="1" dirty="0">
                <a:solidFill>
                  <a:schemeClr val="bg1"/>
                </a:solidFill>
                <a:sym typeface="Wingdings" panose="05000000000000000000" pitchFamily="2" charset="2"/>
              </a:rPr>
              <a:t>     </a:t>
            </a:r>
            <a:r>
              <a:rPr lang="it-IT" sz="1800" b="1" u="sng" dirty="0">
                <a:solidFill>
                  <a:schemeClr val="bg1"/>
                </a:solidFill>
                <a:sym typeface="Wingdings" panose="05000000000000000000" pitchFamily="2" charset="2"/>
              </a:rPr>
              <a:t>PERIODI PER ESAMI (sono sospese le lezioni):</a:t>
            </a:r>
          </a:p>
          <a:p>
            <a:r>
              <a:rPr lang="it-IT" sz="1800" dirty="0">
                <a:solidFill>
                  <a:schemeClr val="bg1"/>
                </a:solidFill>
                <a:sym typeface="Wingdings" panose="05000000000000000000" pitchFamily="2" charset="2"/>
              </a:rPr>
              <a:t>     -  dal 21 al 25 ottobre 2024</a:t>
            </a:r>
          </a:p>
          <a:p>
            <a:r>
              <a:rPr lang="it-IT" sz="1800" dirty="0">
                <a:solidFill>
                  <a:schemeClr val="bg1"/>
                </a:solidFill>
                <a:sym typeface="Wingdings" panose="05000000000000000000" pitchFamily="2" charset="2"/>
              </a:rPr>
              <a:t>     -  dal 11 dicembre 2024 al 24 gennaio 2025</a:t>
            </a:r>
          </a:p>
          <a:p>
            <a:r>
              <a:rPr lang="it-IT" sz="1800" dirty="0">
                <a:solidFill>
                  <a:schemeClr val="bg1"/>
                </a:solidFill>
                <a:sym typeface="Wingdings" panose="05000000000000000000" pitchFamily="2" charset="2"/>
              </a:rPr>
              <a:t>     -  dal 17 al 28 febbraio 2025</a:t>
            </a:r>
          </a:p>
          <a:p>
            <a:r>
              <a:rPr lang="it-IT" sz="1800" dirty="0">
                <a:solidFill>
                  <a:schemeClr val="bg1"/>
                </a:solidFill>
                <a:sym typeface="Wingdings" panose="05000000000000000000" pitchFamily="2" charset="2"/>
              </a:rPr>
              <a:t>     -  dal 19 maggio al 19 luglio 2025</a:t>
            </a:r>
          </a:p>
          <a:p>
            <a:r>
              <a:rPr lang="it-IT" sz="1800" dirty="0">
                <a:solidFill>
                  <a:schemeClr val="bg1"/>
                </a:solidFill>
                <a:sym typeface="Wingdings" panose="05000000000000000000" pitchFamily="2" charset="2"/>
              </a:rPr>
              <a:t>     -  dal 1 settembre al 12 settembre 2025</a:t>
            </a:r>
          </a:p>
          <a:p>
            <a:r>
              <a:rPr lang="it-IT" sz="1800" dirty="0">
                <a:solidFill>
                  <a:schemeClr val="bg1"/>
                </a:solidFill>
                <a:sym typeface="Wingdings" panose="05000000000000000000" pitchFamily="2" charset="2"/>
              </a:rPr>
              <a:t>     -  dal  27 ottobre al 31 ottobre 2025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E198772D-87CE-DC56-EA32-BDF58823DECE}"/>
              </a:ext>
            </a:extLst>
          </p:cNvPr>
          <p:cNvSpPr/>
          <p:nvPr/>
        </p:nvSpPr>
        <p:spPr>
          <a:xfrm>
            <a:off x="2197916" y="3229761"/>
            <a:ext cx="201335" cy="199239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B77A5C33-7611-7FDA-7AC0-2597D622FF6C}"/>
              </a:ext>
            </a:extLst>
          </p:cNvPr>
          <p:cNvSpPr/>
          <p:nvPr/>
        </p:nvSpPr>
        <p:spPr>
          <a:xfrm>
            <a:off x="2118934" y="2425791"/>
            <a:ext cx="201335" cy="199239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646DB3F0-BA6D-9B2A-BE99-62E2E4A7C921}"/>
              </a:ext>
            </a:extLst>
          </p:cNvPr>
          <p:cNvSpPr/>
          <p:nvPr/>
        </p:nvSpPr>
        <p:spPr>
          <a:xfrm>
            <a:off x="2118934" y="1900528"/>
            <a:ext cx="201335" cy="199239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4149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AB37F4-5984-8A59-9E79-68405345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it-IT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LEZIONI I SEMESTRE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a.a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. 2024/2025</a:t>
            </a:r>
            <a:br>
              <a:rPr lang="it-IT" sz="4400" b="1" u="sng" dirty="0">
                <a:latin typeface="+mn-lt"/>
              </a:rPr>
            </a:br>
            <a:br>
              <a:rPr lang="it-IT" sz="4400" b="1" u="sng" dirty="0">
                <a:latin typeface="+mn-lt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0843CA-2FC7-8078-6B7B-E381BA053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2800" b="1" dirty="0">
                <a:latin typeface="+mn-lt"/>
              </a:rPr>
              <a:t>INIZIO DELLE LEZIONI 16 SETTEMBRE 2024</a:t>
            </a:r>
          </a:p>
          <a:p>
            <a:pPr marL="0" indent="0" algn="ctr">
              <a:buNone/>
            </a:pPr>
            <a:endParaRPr lang="it-IT" sz="2800" b="1" dirty="0">
              <a:latin typeface="+mn-lt"/>
            </a:endParaRPr>
          </a:p>
          <a:p>
            <a:pPr marL="0" indent="0">
              <a:buNone/>
            </a:pPr>
            <a:r>
              <a:rPr lang="it-IT" sz="4400" b="1" dirty="0">
                <a:solidFill>
                  <a:srgbClr val="FF0000"/>
                </a:solidFill>
              </a:rPr>
              <a:t>! </a:t>
            </a:r>
            <a:r>
              <a:rPr lang="it-IT" sz="2800" b="1" dirty="0">
                <a:solidFill>
                  <a:srgbClr val="FF0000"/>
                </a:solidFill>
              </a:rPr>
              <a:t>App Mobile di Ateneo (UniPR Mobile) con notifiche: </a:t>
            </a:r>
            <a:r>
              <a:rPr lang="it-IT" sz="2800" dirty="0"/>
              <a:t>orari delle lezioni, avvisi, rilevazione delle presenze in aula (frequentanti)   </a:t>
            </a:r>
            <a:endParaRPr lang="it-IT" dirty="0"/>
          </a:p>
          <a:p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083DE0E-6BB7-7A6B-B631-C0B4C54570C5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D627ECF0-3833-B707-AB73-5AFD8117FEBA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F2314DF-8C48-B97D-4E53-7AD23F4DE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4670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613064" y="327860"/>
            <a:ext cx="9937705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RISULTATI OCCUPAZIONALI DEL CORSO SECONDO    I DATI ALMALAUREA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9434B7C-653F-42B4-EE3D-FCDC6675F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574" y="1489297"/>
            <a:ext cx="3016602" cy="452490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37" y="1644809"/>
            <a:ext cx="6411724" cy="4133930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A48FAC6A-8BB0-BA40-06C2-D9037D773060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19A845F-87E3-5C70-A28A-0FAA8BDF212F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233EA16-EDEC-BD7A-E875-466D8DA6E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FB4875-D2EA-4424-36BA-E8F8FF05A8B8}"/>
              </a:ext>
            </a:extLst>
          </p:cNvPr>
          <p:cNvSpPr txBox="1"/>
          <p:nvPr/>
        </p:nvSpPr>
        <p:spPr>
          <a:xfrm>
            <a:off x="1164104" y="1761218"/>
            <a:ext cx="610299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it-IT" sz="1800" dirty="0">
                <a:solidFill>
                  <a:schemeClr val="bg1"/>
                </a:solidFill>
              </a:rPr>
              <a:t>La laurea in Giurisprudenza a Parma ha fatto conseguire: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it-IT" sz="1800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it-IT" sz="1800" dirty="0">
                <a:solidFill>
                  <a:schemeClr val="bg1"/>
                </a:solidFill>
              </a:rPr>
              <a:t>un’elevata percentuale di occupati a un anno e a tre anni dalla laurea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it-IT" sz="1800" dirty="0">
                <a:solidFill>
                  <a:schemeClr val="bg1"/>
                </a:solidFill>
              </a:rPr>
              <a:t>un’elevata percentuale di reperimento del</a:t>
            </a:r>
            <a:r>
              <a:rPr lang="it-IT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lavoro a tempo indeterminato a un anno dalla laurea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it-IT" sz="1800" dirty="0">
                <a:solidFill>
                  <a:schemeClr val="bg1"/>
                </a:solidFill>
              </a:rPr>
              <a:t> un’elevata percentuale di reperimento del lavoro anche all’estero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it-IT" sz="1800" dirty="0">
                <a:solidFill>
                  <a:schemeClr val="bg1"/>
                </a:solidFill>
              </a:rPr>
              <a:t>un’elevata percentuale di laureati che sentono la formazione professionale acquisita all'Università come molto adeguata e che dichiarano di utilizzare le competenze acquisite con la laurea </a:t>
            </a:r>
          </a:p>
        </p:txBody>
      </p:sp>
    </p:spTree>
    <p:extLst>
      <p:ext uri="{BB962C8B-B14F-4D97-AF65-F5344CB8AC3E}">
        <p14:creationId xmlns:p14="http://schemas.microsoft.com/office/powerpoint/2010/main" val="298494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pic>
        <p:nvPicPr>
          <p:cNvPr id="17" name="Immagine 16" descr="Immagine che contiene vestiti, persona, calzature, sorriso">
            <a:extLst>
              <a:ext uri="{FF2B5EF4-FFF2-40B4-BE49-F238E27FC236}">
                <a16:creationId xmlns:a16="http://schemas.microsoft.com/office/drawing/2014/main" id="{D5C1EE80-26EE-9375-7BBB-9AE776718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" t="16740"/>
          <a:stretch/>
        </p:blipFill>
        <p:spPr>
          <a:xfrm>
            <a:off x="2003570" y="859883"/>
            <a:ext cx="8184860" cy="501376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8EC2D5E-9E70-49B2-AD56-3E0037E0C8EA}"/>
              </a:ext>
            </a:extLst>
          </p:cNvPr>
          <p:cNvSpPr/>
          <p:nvPr/>
        </p:nvSpPr>
        <p:spPr>
          <a:xfrm>
            <a:off x="2712720" y="5061243"/>
            <a:ext cx="7284720" cy="1099104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DOVE VOI, STUDENTI E STUDENTESSE, SIETE AL CENTRO </a:t>
            </a:r>
          </a:p>
          <a:p>
            <a:pPr algn="ctr"/>
            <a:r>
              <a:rPr lang="it-IT" sz="2400" dirty="0"/>
              <a:t>DELLE NOSTRE AZIONI!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003570" y="151997"/>
            <a:ext cx="8075612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rgbClr val="091B4C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20655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umetto 1 78"/>
          <p:cNvSpPr/>
          <p:nvPr/>
        </p:nvSpPr>
        <p:spPr>
          <a:xfrm>
            <a:off x="6913515" y="4393339"/>
            <a:ext cx="2981753" cy="1280631"/>
          </a:xfrm>
          <a:prstGeom prst="wedgeRectCallout">
            <a:avLst>
              <a:gd name="adj1" fmla="val -64598"/>
              <a:gd name="adj2" fmla="val -6199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Newsletter di Ateneo            UNIPRESENTE</a:t>
            </a:r>
          </a:p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inviata ogni settimana a studentesse e studenti</a:t>
            </a:r>
            <a:endParaRPr lang="it-IT" sz="2000" dirty="0"/>
          </a:p>
        </p:txBody>
      </p:sp>
      <p:sp>
        <p:nvSpPr>
          <p:cNvPr id="76" name="Fumetto 1 75"/>
          <p:cNvSpPr/>
          <p:nvPr/>
        </p:nvSpPr>
        <p:spPr>
          <a:xfrm>
            <a:off x="7913078" y="1686188"/>
            <a:ext cx="1758461" cy="2330405"/>
          </a:xfrm>
          <a:prstGeom prst="wedgeRectCallout">
            <a:avLst>
              <a:gd name="adj1" fmla="val -114013"/>
              <a:gd name="adj2" fmla="val 1932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88685" y="290111"/>
            <a:ext cx="7598535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4" y="2966120"/>
            <a:ext cx="2790831" cy="1056898"/>
          </a:xfrm>
          <a:prstGeom prst="rect">
            <a:avLst/>
          </a:prstGeom>
        </p:spPr>
      </p:pic>
      <p:sp>
        <p:nvSpPr>
          <p:cNvPr id="70" name="CasellaDiTesto 69"/>
          <p:cNvSpPr txBox="1"/>
          <p:nvPr/>
        </p:nvSpPr>
        <p:spPr>
          <a:xfrm>
            <a:off x="7980050" y="1765067"/>
            <a:ext cx="16914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91B4C"/>
                </a:solidFill>
              </a:rPr>
              <a:t>SOCIAL UNIPR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Instagram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YouTube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091B4C"/>
                </a:solidFill>
              </a:rPr>
              <a:t>Tik</a:t>
            </a:r>
            <a:r>
              <a:rPr lang="it-IT" sz="2000" b="1" dirty="0">
                <a:solidFill>
                  <a:srgbClr val="091B4C"/>
                </a:solidFill>
              </a:rPr>
              <a:t> </a:t>
            </a:r>
            <a:r>
              <a:rPr lang="it-IT" sz="2000" b="1" dirty="0" err="1">
                <a:solidFill>
                  <a:srgbClr val="091B4C"/>
                </a:solidFill>
              </a:rPr>
              <a:t>Tok</a:t>
            </a:r>
            <a:endParaRPr lang="it-IT" sz="2000" b="1" dirty="0">
              <a:solidFill>
                <a:srgbClr val="091B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LinkedIn</a:t>
            </a:r>
          </a:p>
        </p:txBody>
      </p:sp>
      <p:sp>
        <p:nvSpPr>
          <p:cNvPr id="81" name="Fumetto 1 80"/>
          <p:cNvSpPr/>
          <p:nvPr/>
        </p:nvSpPr>
        <p:spPr>
          <a:xfrm>
            <a:off x="2706849" y="4868960"/>
            <a:ext cx="2189526" cy="836896"/>
          </a:xfrm>
          <a:prstGeom prst="wedgeRectCallout">
            <a:avLst>
              <a:gd name="adj1" fmla="val 52014"/>
              <a:gd name="adj2" fmla="val -13068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CasellaDiTesto 81"/>
          <p:cNvSpPr txBox="1"/>
          <p:nvPr/>
        </p:nvSpPr>
        <p:spPr>
          <a:xfrm>
            <a:off x="2406902" y="4941463"/>
            <a:ext cx="269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Numero Verde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800 90 40 84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>
                <a:solidFill>
                  <a:schemeClr val="bg1"/>
                </a:solidFill>
              </a:rPr>
              <a:t>Day 2024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Fumetto 1 15"/>
          <p:cNvSpPr/>
          <p:nvPr/>
        </p:nvSpPr>
        <p:spPr>
          <a:xfrm>
            <a:off x="3270514" y="1157815"/>
            <a:ext cx="2830526" cy="1335485"/>
          </a:xfrm>
          <a:prstGeom prst="wedgeRectCallout">
            <a:avLst>
              <a:gd name="adj1" fmla="val 57361"/>
              <a:gd name="adj2" fmla="val 88301"/>
            </a:avLst>
          </a:prstGeom>
          <a:solidFill>
            <a:schemeClr val="bg1"/>
          </a:solidFill>
          <a:ln w="28575">
            <a:solidFill>
              <a:srgbClr val="9C5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270515" y="1231061"/>
            <a:ext cx="292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b="1" dirty="0">
                <a:solidFill>
                  <a:srgbClr val="091B4C"/>
                </a:solidFill>
              </a:rPr>
              <a:t>URP Ufficio Relazioni </a:t>
            </a:r>
          </a:p>
          <a:p>
            <a:pPr algn="ctr"/>
            <a:r>
              <a:rPr lang="it-IT" sz="2000" b="1" dirty="0">
                <a:solidFill>
                  <a:srgbClr val="091B4C"/>
                </a:solidFill>
              </a:rPr>
              <a:t>con il Pubblico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urp@unipr.it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0521.904006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Fumetto 1 15">
            <a:extLst>
              <a:ext uri="{FF2B5EF4-FFF2-40B4-BE49-F238E27FC236}">
                <a16:creationId xmlns:a16="http://schemas.microsoft.com/office/drawing/2014/main" id="{6949E81B-9714-43AE-A0C8-A78E53B28711}"/>
              </a:ext>
            </a:extLst>
          </p:cNvPr>
          <p:cNvSpPr/>
          <p:nvPr/>
        </p:nvSpPr>
        <p:spPr>
          <a:xfrm>
            <a:off x="1855251" y="2828899"/>
            <a:ext cx="2830526" cy="1335485"/>
          </a:xfrm>
          <a:prstGeom prst="wedgeRectCallout">
            <a:avLst>
              <a:gd name="adj1" fmla="val 87157"/>
              <a:gd name="adj2" fmla="val -20718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091B4C"/>
                </a:solidFill>
              </a:rPr>
              <a:t>ParmaUniverCity</a:t>
            </a:r>
            <a:r>
              <a:rPr lang="it-IT" b="1" dirty="0">
                <a:solidFill>
                  <a:srgbClr val="091B4C"/>
                </a:solidFill>
              </a:rPr>
              <a:t> Info Point </a:t>
            </a:r>
            <a:r>
              <a:rPr lang="it-IT" dirty="0">
                <a:solidFill>
                  <a:schemeClr val="tx1"/>
                </a:solidFill>
              </a:rPr>
              <a:t>0521-904081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Sottopasso Ponte Romano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4F5E5EA-4982-3906-A400-675CB04BE1A6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34581446-4901-3C95-4DD7-9E84634ABA74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6B0481D-1A59-6EC7-5EB1-0DF9EFA8A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6" grpId="0" animBg="1"/>
      <p:bldP spid="70" grpId="0"/>
      <p:bldP spid="81" grpId="0" animBg="1"/>
      <p:bldP spid="82" grpId="0"/>
      <p:bldP spid="16" grpId="0" animBg="1"/>
      <p:bldP spid="17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A17D4AD-4FF0-2B1C-3056-64DA618B1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606" y="1421774"/>
            <a:ext cx="3120173" cy="416023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08225" y="493779"/>
            <a:ext cx="869374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571" y="1253094"/>
            <a:ext cx="5905850" cy="44831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26FFE6-C1BE-794A-A68C-2124061B69A6}"/>
              </a:ext>
            </a:extLst>
          </p:cNvPr>
          <p:cNvSpPr txBox="1"/>
          <p:nvPr/>
        </p:nvSpPr>
        <p:spPr>
          <a:xfrm>
            <a:off x="1523999" y="1501509"/>
            <a:ext cx="59058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SITO DELL’UNIVERSITÀ</a:t>
            </a:r>
          </a:p>
          <a:p>
            <a:r>
              <a:rPr lang="it-IT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www.unipr.it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SITO DEL DIPARTIMENTO DI</a:t>
            </a:r>
            <a:r>
              <a:rPr lang="it-IT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it-IT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GIURISPRUDENZA, STUDÎ POLITICI E</a:t>
            </a:r>
          </a:p>
          <a:p>
            <a:r>
              <a:rPr lang="it-IT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INTERNAZIONALI</a:t>
            </a:r>
          </a:p>
          <a:p>
            <a:r>
              <a:rPr lang="it-IT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https://gspi.unipr.it/</a:t>
            </a:r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SITO DEL CORSO DI LAUREA IN </a:t>
            </a:r>
            <a:r>
              <a:rPr lang="it-IT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GIURISPRUDENZA</a:t>
            </a:r>
          </a:p>
          <a:p>
            <a:r>
              <a:rPr lang="it-IT" sz="24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https://corsi.unipr.it/it/cdlm-giur</a:t>
            </a:r>
            <a:endParaRPr lang="it-IT" sz="2400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2104C35-AEFD-CCAE-2EB3-C33ED0E0949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2F26752-F0D1-EF5F-85CA-8F1A1F8434AE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E143D0A-1464-32A0-0E3B-205AC999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09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42449" y="520399"/>
            <a:ext cx="869374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PAGINE WEB UTILI PER LA DIDATTICA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4" y="1144809"/>
            <a:ext cx="6333299" cy="48076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26FFE6-C1BE-794A-A68C-2124061B69A6}"/>
              </a:ext>
            </a:extLst>
          </p:cNvPr>
          <p:cNvSpPr txBox="1"/>
          <p:nvPr/>
        </p:nvSpPr>
        <p:spPr>
          <a:xfrm>
            <a:off x="2495918" y="1962903"/>
            <a:ext cx="59058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cap="small" dirty="0">
                <a:solidFill>
                  <a:schemeClr val="bg1"/>
                </a:solidFill>
              </a:rPr>
              <a:t>per orario lezioni</a:t>
            </a:r>
            <a:r>
              <a:rPr lang="it-IT" sz="1400" dirty="0">
                <a:solidFill>
                  <a:schemeClr val="bg1"/>
                </a:solidFill>
              </a:rPr>
              <a:t>: </a:t>
            </a:r>
            <a:r>
              <a:rPr lang="it-IT" sz="1400" b="1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http://agendastudenti.unipr.it/</a:t>
            </a:r>
            <a:r>
              <a:rPr lang="it-IT" sz="1400" b="1" u="sng" dirty="0">
                <a:solidFill>
                  <a:schemeClr val="bg1"/>
                </a:solidFill>
              </a:rPr>
              <a:t> </a:t>
            </a:r>
            <a:r>
              <a:rPr lang="it-IT" sz="1400" b="1" i="1" u="sng" dirty="0">
                <a:solidFill>
                  <a:schemeClr val="bg1"/>
                </a:solidFill>
              </a:rPr>
              <a:t> </a:t>
            </a:r>
            <a:endParaRPr lang="it-IT" sz="1400" b="1" u="sng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cap="small" dirty="0">
                <a:solidFill>
                  <a:schemeClr val="bg1"/>
                </a:solidFill>
              </a:rPr>
              <a:t>per gestione aule</a:t>
            </a:r>
            <a:r>
              <a:rPr lang="it-IT" sz="1400" dirty="0">
                <a:solidFill>
                  <a:schemeClr val="bg1"/>
                </a:solidFill>
              </a:rPr>
              <a:t>: </a:t>
            </a:r>
            <a:r>
              <a:rPr lang="it-IT" sz="14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https://easyroom.unipr</a:t>
            </a:r>
            <a:r>
              <a:rPr lang="it-IT" sz="1400" b="1" u="sng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cap="small" dirty="0">
                <a:solidFill>
                  <a:schemeClr val="bg1"/>
                </a:solidFill>
              </a:rPr>
              <a:t>per iscrizione agli esami: </a:t>
            </a:r>
            <a:r>
              <a:rPr lang="it-IT" sz="1400" b="1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https://unipr.esse3.cineca.it/</a:t>
            </a:r>
            <a:r>
              <a:rPr lang="it-IT" sz="1400" b="1" u="sng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cap="small" dirty="0">
                <a:solidFill>
                  <a:schemeClr val="bg1"/>
                </a:solidFill>
              </a:rPr>
              <a:t>per il materiale didattico</a:t>
            </a:r>
            <a:r>
              <a:rPr lang="it-IT" sz="1400" dirty="0">
                <a:solidFill>
                  <a:schemeClr val="bg1"/>
                </a:solidFill>
              </a:rPr>
              <a:t>: </a:t>
            </a:r>
            <a:r>
              <a:rPr lang="it-IT" sz="14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https://elly2024.didattica.unipr.it/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u="sng" dirty="0">
                <a:solidFill>
                  <a:schemeClr val="bg1"/>
                </a:solidFill>
              </a:rPr>
              <a:t> </a:t>
            </a:r>
            <a:endParaRPr lang="it-IT" sz="1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it-IT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it-IT" sz="1400" dirty="0">
                <a:solidFill>
                  <a:schemeClr val="bg1"/>
                </a:solidFill>
              </a:rPr>
              <a:t>Come trovarle? </a:t>
            </a:r>
          </a:p>
          <a:p>
            <a:pPr marL="0" indent="0" algn="ctr">
              <a:buNone/>
            </a:pPr>
            <a:endParaRPr lang="it-IT" sz="1400" dirty="0">
              <a:solidFill>
                <a:schemeClr val="bg1"/>
              </a:solidFill>
            </a:endParaRPr>
          </a:p>
          <a:p>
            <a:r>
              <a:rPr lang="it-IT" sz="1400" dirty="0">
                <a:solidFill>
                  <a:schemeClr val="bg1"/>
                </a:solidFill>
              </a:rPr>
              <a:t>Sul sito del Corso di laurea (</a:t>
            </a:r>
            <a:r>
              <a:rPr lang="it-IT" sz="1400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https://corsi.unipr.it/</a:t>
            </a:r>
            <a:r>
              <a:rPr lang="it-IT" sz="1400" b="1" dirty="0" err="1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</a:t>
            </a:r>
            <a:r>
              <a:rPr lang="it-IT" sz="1400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it-IT" sz="1400" b="1" dirty="0" err="1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cdlm</a:t>
            </a:r>
            <a:r>
              <a:rPr lang="it-IT" sz="1400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-giur</a:t>
            </a:r>
            <a:r>
              <a:rPr lang="it-IT" sz="1400" dirty="0">
                <a:solidFill>
                  <a:schemeClr val="bg1"/>
                </a:solidFill>
              </a:rPr>
              <a:t>), sotto la voce «STUDIARE» </a:t>
            </a:r>
          </a:p>
          <a:p>
            <a:r>
              <a:rPr lang="it-IT" sz="1400" dirty="0">
                <a:solidFill>
                  <a:schemeClr val="bg1"/>
                </a:solidFill>
              </a:rPr>
              <a:t>Sul sito del Dipartimento (</a:t>
            </a:r>
            <a:r>
              <a:rPr lang="it-IT" sz="1400" b="1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www.gspi.unipr.it</a:t>
            </a:r>
            <a:r>
              <a:rPr lang="it-IT" sz="1400" dirty="0">
                <a:solidFill>
                  <a:schemeClr val="bg1"/>
                </a:solidFill>
              </a:rPr>
              <a:t>), cliccando sugli appositi bollini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2104C35-AEFD-CCAE-2EB3-C33ED0E0949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2F26752-F0D1-EF5F-85CA-8F1A1F8434AE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E143D0A-1464-32A0-0E3B-205AC999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13ADE0-BE2A-6AD0-5D6F-6AF9CAD2B64E}"/>
              </a:ext>
            </a:extLst>
          </p:cNvPr>
          <p:cNvSpPr txBox="1"/>
          <p:nvPr/>
        </p:nvSpPr>
        <p:spPr>
          <a:xfrm>
            <a:off x="9461359" y="2340528"/>
            <a:ext cx="2043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ELLY,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AGENDA STUDENTI,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ESSE3</a:t>
            </a:r>
          </a:p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11927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42449" y="520399"/>
            <a:ext cx="869374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SERVIZIO BIBLIOTECARIO E AULE STUDIO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4" y="1144809"/>
            <a:ext cx="6333299" cy="4807611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92104C35-AEFD-CCAE-2EB3-C33ED0E0949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2F26752-F0D1-EF5F-85CA-8F1A1F8434AE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E143D0A-1464-32A0-0E3B-205AC999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4937C7C-1684-6645-C0DE-18E5EF4439DB}"/>
              </a:ext>
            </a:extLst>
          </p:cNvPr>
          <p:cNvSpPr txBox="1"/>
          <p:nvPr/>
        </p:nvSpPr>
        <p:spPr>
          <a:xfrm>
            <a:off x="2579615" y="2012683"/>
            <a:ext cx="61029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bg1"/>
                </a:solidFill>
              </a:rPr>
              <a:t>La Biblioteca di Giurisprudenza è dislocata su 12 postazioni:</a:t>
            </a:r>
          </a:p>
          <a:p>
            <a:pPr>
              <a:buFontTx/>
              <a:buChar char="-"/>
            </a:pPr>
            <a:r>
              <a:rPr lang="it-IT" sz="1800" dirty="0">
                <a:solidFill>
                  <a:schemeClr val="bg1"/>
                </a:solidFill>
              </a:rPr>
              <a:t>Biblioteca centrale, Diritto Internazionale, Diritto Penale, Diritto Pubblico, Diritto Romano e Commerciale, Filosofia del Diritto e Storia del Diritto Italiano, Servizio Sociale e Diritto del Lavoro: in sede centrale</a:t>
            </a:r>
          </a:p>
          <a:p>
            <a:pPr>
              <a:buFontTx/>
              <a:buChar char="-"/>
            </a:pPr>
            <a:r>
              <a:rPr lang="it-IT" sz="1800" dirty="0">
                <a:solidFill>
                  <a:schemeClr val="bg1"/>
                </a:solidFill>
              </a:rPr>
              <a:t>Diritto fallimentare, privato e processuale: palazzina di fronte (Via Università, 7)</a:t>
            </a:r>
          </a:p>
          <a:p>
            <a:pPr>
              <a:buFontTx/>
              <a:buChar char="-"/>
            </a:pPr>
            <a:endParaRPr lang="it-IT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b="1" dirty="0">
                <a:solidFill>
                  <a:schemeClr val="bg1"/>
                </a:solidFill>
              </a:rPr>
              <a:t> Sito della Biblioteca di Giurisprudenza: </a:t>
            </a:r>
          </a:p>
          <a:p>
            <a:r>
              <a:rPr lang="it-IT" dirty="0">
                <a:solidFill>
                  <a:schemeClr val="bg1"/>
                </a:solidFill>
              </a:rPr>
              <a:t>https://www.bibliotecagiurisprudenza.unipr.it/</a:t>
            </a:r>
          </a:p>
        </p:txBody>
      </p:sp>
      <p:pic>
        <p:nvPicPr>
          <p:cNvPr id="12" name="Immagine 11" descr="Immagine che contiene libro&#10;&#10;Descrizione generata automaticamente">
            <a:extLst>
              <a:ext uri="{FF2B5EF4-FFF2-40B4-BE49-F238E27FC236}">
                <a16:creationId xmlns:a16="http://schemas.microsoft.com/office/drawing/2014/main" id="{DE7664F8-1144-2DF0-5FF6-64C56CA24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991" y="2055050"/>
            <a:ext cx="3177958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43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42449" y="520399"/>
            <a:ext cx="869374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cap="all" normalizeH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QUALE UFFICIO RIVOLGERSI?</a:t>
            </a:r>
            <a:endParaRPr lang="it-IT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4" y="1144809"/>
            <a:ext cx="6450745" cy="4807611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92104C35-AEFD-CCAE-2EB3-C33ED0E0949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2F26752-F0D1-EF5F-85CA-8F1A1F8434AE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E143D0A-1464-32A0-0E3B-205AC999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C3376A-CC9B-B2FB-AB08-4EFE226D3E10}"/>
              </a:ext>
            </a:extLst>
          </p:cNvPr>
          <p:cNvSpPr txBox="1"/>
          <p:nvPr/>
        </p:nvSpPr>
        <p:spPr>
          <a:xfrm>
            <a:off x="2282195" y="1228755"/>
            <a:ext cx="63333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1800" b="1" dirty="0">
                <a:solidFill>
                  <a:srgbClr val="FFFF00"/>
                </a:solidFill>
              </a:rPr>
              <a:t>SERVIZIO PER LA QUALITA’ DELLA DIDATTICA </a:t>
            </a:r>
            <a:r>
              <a:rPr lang="it-IT" sz="1800" dirty="0">
                <a:solidFill>
                  <a:schemeClr val="bg1"/>
                </a:solidFill>
              </a:rPr>
              <a:t>(Via Università, 7):</a:t>
            </a:r>
          </a:p>
          <a:p>
            <a:pPr marL="0" indent="0">
              <a:buNone/>
            </a:pPr>
            <a:r>
              <a:rPr lang="it-IT" sz="1800" dirty="0">
                <a:solidFill>
                  <a:schemeClr val="bg1"/>
                </a:solidFill>
              </a:rPr>
              <a:t>(</a:t>
            </a:r>
            <a:r>
              <a:rPr lang="it-IT" sz="1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giurisp.didattica@unipr.it</a:t>
            </a:r>
            <a:r>
              <a:rPr lang="it-IT" sz="1800" dirty="0">
                <a:solidFill>
                  <a:schemeClr val="bg1"/>
                </a:solidFill>
              </a:rPr>
              <a:t>) </a:t>
            </a:r>
          </a:p>
          <a:p>
            <a:pPr marL="0" indent="0">
              <a:buNone/>
            </a:pPr>
            <a:r>
              <a:rPr lang="it-IT" sz="1800" dirty="0">
                <a:solidFill>
                  <a:schemeClr val="bg1"/>
                </a:solidFill>
              </a:rPr>
              <a:t>questioni relative alla gestione orario lezioni, esami di profitto, aule, </a:t>
            </a:r>
            <a:r>
              <a:rPr lang="it-IT" sz="1800" i="1" dirty="0">
                <a:solidFill>
                  <a:schemeClr val="bg1"/>
                </a:solidFill>
              </a:rPr>
              <a:t>mail</a:t>
            </a:r>
            <a:r>
              <a:rPr lang="it-IT" sz="1800" dirty="0">
                <a:solidFill>
                  <a:schemeClr val="bg1"/>
                </a:solidFill>
              </a:rPr>
              <a:t>, sito dei Corsi di laurea, piano degli studi …</a:t>
            </a:r>
          </a:p>
          <a:p>
            <a:pPr marL="0" indent="0">
              <a:buNone/>
            </a:pPr>
            <a:endParaRPr lang="it-IT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b="1" dirty="0">
                <a:solidFill>
                  <a:srgbClr val="FFFF00"/>
                </a:solidFill>
              </a:rPr>
              <a:t>SEGRETERIA STUDENTI </a:t>
            </a:r>
            <a:r>
              <a:rPr lang="it-IT" sz="1800" dirty="0">
                <a:solidFill>
                  <a:schemeClr val="bg1"/>
                </a:solidFill>
              </a:rPr>
              <a:t>(Strada del Prato, 4/1A):</a:t>
            </a:r>
          </a:p>
          <a:p>
            <a:pPr marL="0" indent="0">
              <a:buNone/>
            </a:pPr>
            <a:r>
              <a:rPr lang="it-IT" sz="1800" dirty="0">
                <a:solidFill>
                  <a:schemeClr val="bg1"/>
                </a:solidFill>
              </a:rPr>
              <a:t>    (</a:t>
            </a:r>
            <a:r>
              <a:rPr lang="it-IT" sz="1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segreteria.giurisprudenza@unipr.it</a:t>
            </a:r>
            <a:r>
              <a:rPr lang="it-IT" sz="1800" dirty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it-IT" sz="1800" dirty="0">
                <a:solidFill>
                  <a:schemeClr val="bg1"/>
                </a:solidFill>
              </a:rPr>
              <a:t>    questioni relative alla carriera universitaria, tasse,</a:t>
            </a:r>
          </a:p>
          <a:p>
            <a:pPr marL="0" indent="0">
              <a:buNone/>
            </a:pPr>
            <a:r>
              <a:rPr lang="it-IT" sz="1800" dirty="0">
                <a:solidFill>
                  <a:schemeClr val="bg1"/>
                </a:solidFill>
              </a:rPr>
              <a:t>    iscrizione, domande di laurea…</a:t>
            </a:r>
          </a:p>
          <a:p>
            <a:r>
              <a:rPr lang="it-IT" sz="1200" dirty="0">
                <a:solidFill>
                  <a:schemeClr val="bg1"/>
                </a:solidFill>
              </a:rPr>
              <a:t>      Numero verde: </a:t>
            </a:r>
            <a:r>
              <a:rPr lang="it-IT" sz="1200" b="1" dirty="0">
                <a:solidFill>
                  <a:schemeClr val="bg1"/>
                </a:solidFill>
              </a:rPr>
              <a:t>800 904084</a:t>
            </a:r>
          </a:p>
          <a:p>
            <a:endParaRPr lang="it-IT" sz="1200" dirty="0">
              <a:solidFill>
                <a:schemeClr val="bg1"/>
              </a:solidFill>
            </a:endParaRPr>
          </a:p>
          <a:p>
            <a:r>
              <a:rPr lang="it-IT" sz="1200" dirty="0">
                <a:solidFill>
                  <a:schemeClr val="bg1"/>
                </a:solidFill>
              </a:rPr>
              <a:t>La segreteria studenti riceve con le seguenti modalità: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200" b="1" dirty="0">
                <a:solidFill>
                  <a:schemeClr val="bg1"/>
                </a:solidFill>
              </a:rPr>
              <a:t>dal lunedì al giovedì: ricevimento in presenza</a:t>
            </a:r>
            <a:r>
              <a:rPr lang="it-IT" sz="1200" dirty="0">
                <a:solidFill>
                  <a:schemeClr val="bg1"/>
                </a:solidFill>
              </a:rPr>
              <a:t>, presso gli uffici delle segreterie studenti, dalle ore 9.30 alle ore 11.00 (senza necessità di appuntamento)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200" b="1" dirty="0">
                <a:solidFill>
                  <a:schemeClr val="bg1"/>
                </a:solidFill>
              </a:rPr>
              <a:t>venerdì: ricevimento in remoto</a:t>
            </a:r>
            <a:r>
              <a:rPr lang="it-IT" sz="1200" dirty="0">
                <a:solidFill>
                  <a:schemeClr val="bg1"/>
                </a:solidFill>
              </a:rPr>
              <a:t>, solo via teams, dalle ore 9.30 alle ore 11.00 previa prenotazione</a:t>
            </a:r>
          </a:p>
          <a:p>
            <a:r>
              <a:rPr lang="it-IT" sz="1200" dirty="0">
                <a:solidFill>
                  <a:schemeClr val="bg1"/>
                </a:solidFill>
              </a:rPr>
              <a:t>Per accedere ai servizi occorre che venga preliminarmente effettuata la prenotazione degli appuntamenti utilizzando la </a:t>
            </a:r>
            <a:r>
              <a:rPr lang="it-IT" sz="12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piattaforma </a:t>
            </a:r>
            <a:r>
              <a:rPr lang="it-IT" sz="1200" dirty="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EASYAcademy</a:t>
            </a:r>
            <a:r>
              <a:rPr lang="it-IT" sz="12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4E28BD-24A9-F7F5-2864-A21DE4505495}"/>
              </a:ext>
            </a:extLst>
          </p:cNvPr>
          <p:cNvSpPr txBox="1"/>
          <p:nvPr/>
        </p:nvSpPr>
        <p:spPr>
          <a:xfrm>
            <a:off x="9272187" y="2600587"/>
            <a:ext cx="2763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Servizio per la didattica o Segreteria studenti?</a:t>
            </a:r>
          </a:p>
        </p:txBody>
      </p:sp>
    </p:spTree>
    <p:extLst>
      <p:ext uri="{BB962C8B-B14F-4D97-AF65-F5344CB8AC3E}">
        <p14:creationId xmlns:p14="http://schemas.microsoft.com/office/powerpoint/2010/main" val="2051068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42449" y="520399"/>
            <a:ext cx="8693743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ATTIVITA’ DI TUTORATO</a:t>
            </a:r>
          </a:p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Chi siamo? A cosa mi serve?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4" y="1144809"/>
            <a:ext cx="6450745" cy="4807611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92104C35-AEFD-CCAE-2EB3-C33ED0E0949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2F26752-F0D1-EF5F-85CA-8F1A1F8434AE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E143D0A-1464-32A0-0E3B-205AC999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C3376A-CC9B-B2FB-AB08-4EFE226D3E10}"/>
              </a:ext>
            </a:extLst>
          </p:cNvPr>
          <p:cNvSpPr txBox="1"/>
          <p:nvPr/>
        </p:nvSpPr>
        <p:spPr>
          <a:xfrm>
            <a:off x="2282195" y="1228755"/>
            <a:ext cx="6333300" cy="4115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it-IT" sz="1600" b="1" u="sng" dirty="0">
                <a:solidFill>
                  <a:schemeClr val="bg1"/>
                </a:solidFill>
              </a:rPr>
              <a:t>SIAMO STUDENTI COME VOI</a:t>
            </a:r>
          </a:p>
          <a:p>
            <a:pPr>
              <a:lnSpc>
                <a:spcPct val="150000"/>
              </a:lnSpc>
            </a:pPr>
            <a:endParaRPr lang="it-IT" sz="1600" b="1" u="sng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1600" b="1" dirty="0">
                <a:solidFill>
                  <a:schemeClr val="bg1"/>
                </a:solidFill>
              </a:rPr>
              <a:t>2) </a:t>
            </a:r>
            <a:r>
              <a:rPr lang="it-IT" sz="1600" b="1" u="sng" dirty="0">
                <a:solidFill>
                  <a:schemeClr val="bg1"/>
                </a:solidFill>
              </a:rPr>
              <a:t>SIAMO A DISPOSIZIONE PER AIUTARVI AD INSERIRVI NEL MONDO UNIVERSITARIO: </a:t>
            </a:r>
            <a:r>
              <a:rPr lang="it-IT" sz="1600" b="1" dirty="0">
                <a:solidFill>
                  <a:schemeClr val="bg1"/>
                </a:solidFill>
              </a:rPr>
              <a:t>aiuto nella compilazione del piano di studi, organizzazione del carico di studio, indicazioni generali sugli esami da sostenere (</a:t>
            </a:r>
            <a:r>
              <a:rPr lang="it-IT" sz="1600" b="1" dirty="0">
                <a:solidFill>
                  <a:schemeClr val="bg1"/>
                </a:solidFill>
                <a:sym typeface="Wingdings" panose="05000000000000000000" pitchFamily="2" charset="2"/>
              </a:rPr>
              <a:t> TUTOR GENERICO)</a:t>
            </a:r>
          </a:p>
          <a:p>
            <a:pPr>
              <a:lnSpc>
                <a:spcPct val="150000"/>
              </a:lnSpc>
            </a:pPr>
            <a:endParaRPr lang="it-IT" sz="16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600" b="1" dirty="0">
                <a:solidFill>
                  <a:schemeClr val="bg1"/>
                </a:solidFill>
                <a:sym typeface="Wingdings" panose="05000000000000000000" pitchFamily="2" charset="2"/>
              </a:rPr>
              <a:t>3) </a:t>
            </a:r>
            <a:r>
              <a:rPr lang="it-IT" sz="1600" b="1" u="sng" dirty="0">
                <a:solidFill>
                  <a:schemeClr val="bg1"/>
                </a:solidFill>
                <a:sym typeface="Wingdings" panose="05000000000000000000" pitchFamily="2" charset="2"/>
              </a:rPr>
              <a:t>VI AIUTIAMO NELLA PREPARAZIONE DEGLI ESAMI: </a:t>
            </a:r>
            <a:r>
              <a:rPr lang="it-IT" sz="1600" b="1" dirty="0">
                <a:solidFill>
                  <a:schemeClr val="bg1"/>
                </a:solidFill>
                <a:sym typeface="Wingdings" panose="05000000000000000000" pitchFamily="2" charset="2"/>
              </a:rPr>
              <a:t>è possibile concordare con noi un metodo di preparazione agli esami, attraverso domande e spiegazioni di concetti, nonché di interrogazioni </a:t>
            </a:r>
            <a:r>
              <a:rPr lang="it-IT" sz="1600" b="1" dirty="0" err="1">
                <a:solidFill>
                  <a:schemeClr val="bg1"/>
                </a:solidFill>
                <a:sym typeface="Wingdings" panose="05000000000000000000" pitchFamily="2" charset="2"/>
              </a:rPr>
              <a:t>pre</a:t>
            </a:r>
            <a:r>
              <a:rPr lang="it-IT" sz="1600" b="1" dirty="0">
                <a:solidFill>
                  <a:schemeClr val="bg1"/>
                </a:solidFill>
                <a:sym typeface="Wingdings" panose="05000000000000000000" pitchFamily="2" charset="2"/>
              </a:rPr>
              <a:t>-esame. ( TUTOR SPECIFICO/DI MATERIA)</a:t>
            </a:r>
          </a:p>
        </p:txBody>
      </p:sp>
      <p:pic>
        <p:nvPicPr>
          <p:cNvPr id="7" name="Immagine 6" descr="Immagine che contiene schizzo, clipart, design, illustrazione&#10;&#10;Descrizione generata automaticamente">
            <a:extLst>
              <a:ext uri="{FF2B5EF4-FFF2-40B4-BE49-F238E27FC236}">
                <a16:creationId xmlns:a16="http://schemas.microsoft.com/office/drawing/2014/main" id="{87AC6C1D-67D1-7AF8-9A23-174A2C06B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1133" y="1921079"/>
            <a:ext cx="2035213" cy="19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93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42449" y="520399"/>
            <a:ext cx="8693743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COME TROVARCI</a:t>
            </a:r>
          </a:p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Chi siamo? A cosa mi serve?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4" y="1144809"/>
            <a:ext cx="6450745" cy="4807611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92104C35-AEFD-CCAE-2EB3-C33ED0E0949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2F26752-F0D1-EF5F-85CA-8F1A1F8434AE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E143D0A-1464-32A0-0E3B-205AC999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C3376A-CC9B-B2FB-AB08-4EFE226D3E10}"/>
              </a:ext>
            </a:extLst>
          </p:cNvPr>
          <p:cNvSpPr txBox="1"/>
          <p:nvPr/>
        </p:nvSpPr>
        <p:spPr>
          <a:xfrm>
            <a:off x="2282195" y="1228755"/>
            <a:ext cx="633330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</a:rPr>
              <a:t>È semplice!!</a:t>
            </a:r>
          </a:p>
          <a:p>
            <a:pPr algn="ctr"/>
            <a:endParaRPr lang="it-IT" sz="2000" b="1" dirty="0">
              <a:solidFill>
                <a:schemeClr val="bg1"/>
              </a:solidFill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it-IT" sz="2000" b="1" u="sng" dirty="0">
                <a:solidFill>
                  <a:schemeClr val="bg1"/>
                </a:solidFill>
                <a:sym typeface="Wingdings" panose="05000000000000000000" pitchFamily="2" charset="2"/>
              </a:rPr>
              <a:t>SITO DEL Corso di laurea</a:t>
            </a:r>
            <a:r>
              <a:rPr lang="it-IT" sz="2000" b="1" dirty="0">
                <a:solidFill>
                  <a:schemeClr val="bg1"/>
                </a:solidFill>
                <a:sym typeface="Wingdings" panose="05000000000000000000" pitchFamily="2" charset="2"/>
              </a:rPr>
              <a:t>: voce «Studiare» -Tutorato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it-IT" sz="2000" b="1" u="sng" dirty="0">
                <a:solidFill>
                  <a:schemeClr val="bg1"/>
                </a:solidFill>
                <a:sym typeface="Wingdings" panose="05000000000000000000" pitchFamily="2" charset="2"/>
              </a:rPr>
              <a:t>MAIL dei tutor:</a:t>
            </a:r>
            <a:r>
              <a:rPr lang="it-IT" sz="2000" b="1" dirty="0">
                <a:solidFill>
                  <a:schemeClr val="bg1"/>
                </a:solidFill>
                <a:sym typeface="Wingdings" panose="05000000000000000000" pitchFamily="2" charset="2"/>
              </a:rPr>
              <a:t> nome.cognome@studenti.unipr.it</a:t>
            </a:r>
          </a:p>
          <a:p>
            <a:pPr algn="just" fontAlgn="base"/>
            <a:endParaRPr lang="it-IT" sz="1600" dirty="0">
              <a:solidFill>
                <a:schemeClr val="bg1"/>
              </a:solidFill>
            </a:endParaRPr>
          </a:p>
          <a:p>
            <a:pPr algn="just" fontAlgn="base"/>
            <a:r>
              <a:rPr lang="it-IT" sz="1600" dirty="0">
                <a:solidFill>
                  <a:schemeClr val="bg1"/>
                </a:solidFill>
              </a:rPr>
              <a:t>L’attività del tutorato si svolge sia in presenza che "a distanza" </a:t>
            </a:r>
            <a:r>
              <a:rPr lang="it-IT" sz="1600" dirty="0">
                <a:solidFill>
                  <a:schemeClr val="bg1"/>
                </a:solidFill>
                <a:sym typeface="Wingdings" panose="05000000000000000000" pitchFamily="2" charset="2"/>
              </a:rPr>
              <a:t> è</a:t>
            </a:r>
            <a:r>
              <a:rPr lang="it-IT" sz="1600" dirty="0">
                <a:solidFill>
                  <a:schemeClr val="bg1"/>
                </a:solidFill>
              </a:rPr>
              <a:t> possibile contattare i tutor non solo tramite </a:t>
            </a:r>
            <a:r>
              <a:rPr lang="it-IT" sz="1600" b="1" i="1" dirty="0">
                <a:solidFill>
                  <a:schemeClr val="bg1"/>
                </a:solidFill>
              </a:rPr>
              <a:t>email</a:t>
            </a:r>
            <a:r>
              <a:rPr lang="it-IT" sz="1600" dirty="0">
                <a:solidFill>
                  <a:schemeClr val="bg1"/>
                </a:solidFill>
              </a:rPr>
              <a:t> ma anche con </a:t>
            </a:r>
            <a:r>
              <a:rPr lang="it-IT" sz="1600" b="1" i="1" dirty="0">
                <a:solidFill>
                  <a:schemeClr val="bg1"/>
                </a:solidFill>
              </a:rPr>
              <a:t>Teams</a:t>
            </a:r>
            <a:r>
              <a:rPr lang="it-IT" sz="1600" dirty="0">
                <a:solidFill>
                  <a:schemeClr val="bg1"/>
                </a:solidFill>
              </a:rPr>
              <a:t>. Per concordare la forma di comunicazione più opportuna, si consiglia di scrivere direttamente una mail al tutor.</a:t>
            </a:r>
          </a:p>
          <a:p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4" name="Immagine 3" descr="Immagine che contiene schizzo, clipart, design, illustrazione&#10;&#10;Descrizione generata automaticamente">
            <a:extLst>
              <a:ext uri="{FF2B5EF4-FFF2-40B4-BE49-F238E27FC236}">
                <a16:creationId xmlns:a16="http://schemas.microsoft.com/office/drawing/2014/main" id="{8AD7EFD3-8959-9B0A-01EE-A44E3DD98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1133" y="1921079"/>
            <a:ext cx="2035213" cy="191549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78F5736-59B7-CCC1-E7DF-03CC9774772D}"/>
              </a:ext>
            </a:extLst>
          </p:cNvPr>
          <p:cNvSpPr txBox="1"/>
          <p:nvPr/>
        </p:nvSpPr>
        <p:spPr>
          <a:xfrm>
            <a:off x="8984197" y="4584684"/>
            <a:ext cx="3051495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12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  <a:hlinkClick r:id="rId6"/>
              </a:rPr>
              <a:t>https://corsi.unipr.it/it/cdlm-giur/tutorato</a:t>
            </a:r>
            <a:r>
              <a:rPr lang="it-IT" sz="12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endParaRPr lang="it-IT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6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42449" y="520399"/>
            <a:ext cx="8693743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tx2"/>
                </a:solidFill>
                <a:latin typeface="+mn-lt"/>
              </a:rPr>
              <a:t>TIROCINIO FORMATIVO CURRICULARE</a:t>
            </a:r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 siamo? A cosa mi serve?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45" y="1120563"/>
            <a:ext cx="6450745" cy="4807611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92104C35-AEFD-CCAE-2EB3-C33ED0E0949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2F26752-F0D1-EF5F-85CA-8F1A1F8434AE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E143D0A-1464-32A0-0E3B-205AC999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C3376A-CC9B-B2FB-AB08-4EFE226D3E10}"/>
              </a:ext>
            </a:extLst>
          </p:cNvPr>
          <p:cNvSpPr txBox="1"/>
          <p:nvPr/>
        </p:nvSpPr>
        <p:spPr>
          <a:xfrm>
            <a:off x="1677590" y="1144809"/>
            <a:ext cx="6333300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i="1" dirty="0">
                <a:solidFill>
                  <a:srgbClr val="00B0F0"/>
                </a:solidFill>
              </a:rPr>
              <a:t>Quando?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>
                <a:solidFill>
                  <a:schemeClr val="bg1"/>
                </a:solidFill>
              </a:rPr>
              <a:t>A partire dal terzo anno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i="1" dirty="0">
                <a:solidFill>
                  <a:srgbClr val="00B0F0"/>
                </a:solidFill>
              </a:rPr>
              <a:t>Dove? </a:t>
            </a:r>
            <a:r>
              <a:rPr lang="it-IT" sz="2400" dirty="0">
                <a:solidFill>
                  <a:schemeClr val="bg1"/>
                </a:solidFill>
              </a:rPr>
              <a:t>Presso Enti pubblici o privati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i="1" dirty="0">
                <a:solidFill>
                  <a:srgbClr val="00B0F0"/>
                </a:solidFill>
              </a:rPr>
              <a:t>Quale?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400" dirty="0">
                <a:solidFill>
                  <a:schemeClr val="bg1"/>
                </a:solidFill>
              </a:rPr>
              <a:t>   - È possibile scegliere tra i tirocini convenzionati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400" dirty="0">
                <a:solidFill>
                  <a:schemeClr val="bg1"/>
                </a:solidFill>
              </a:rPr>
              <a:t>     dall’Università di Parma o proporre un tirocinio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i="1" dirty="0">
                <a:solidFill>
                  <a:srgbClr val="00B0F0"/>
                </a:solidFill>
              </a:rPr>
              <a:t>Perché?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>
                <a:solidFill>
                  <a:schemeClr val="bg1"/>
                </a:solidFill>
              </a:rPr>
              <a:t>Per fare un’esperienza lavorativa e mettere in pratica ciò che si sta studiando, oltre alla possibilità di ottenere 6 CFU</a:t>
            </a:r>
          </a:p>
        </p:txBody>
      </p:sp>
      <p:pic>
        <p:nvPicPr>
          <p:cNvPr id="7" name="Immagine 6" descr="Immagine che contiene testo, cerchio, Elementi grafici, logo&#10;&#10;Descrizione generata automaticamente">
            <a:extLst>
              <a:ext uri="{FF2B5EF4-FFF2-40B4-BE49-F238E27FC236}">
                <a16:creationId xmlns:a16="http://schemas.microsoft.com/office/drawing/2014/main" id="{F59C382D-8FDE-CA93-0B2E-F65A43D22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527" y="1720728"/>
            <a:ext cx="3251528" cy="182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71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42449" y="520399"/>
            <a:ext cx="869374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QUELLO CHE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ASSICURIAMO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549" y="1137051"/>
            <a:ext cx="6333299" cy="4807611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92104C35-AEFD-CCAE-2EB3-C33ED0E0949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2F26752-F0D1-EF5F-85CA-8F1A1F8434AE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E143D0A-1464-32A0-0E3B-205AC999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0326544-8E5D-9FDB-D5D2-350682067EA9}"/>
              </a:ext>
            </a:extLst>
          </p:cNvPr>
          <p:cNvSpPr txBox="1"/>
          <p:nvPr/>
        </p:nvSpPr>
        <p:spPr>
          <a:xfrm>
            <a:off x="3043107" y="1836167"/>
            <a:ext cx="6102990" cy="319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Accoglienza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inclusione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Etica e qualità nella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didattica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Etica e qualità nella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ricerca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Contatto con il mondo del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lavoro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Internazionalizzazione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1800" b="1" dirty="0">
                <a:solidFill>
                  <a:schemeClr val="bg1"/>
                </a:solidFill>
              </a:rPr>
              <a:t>Didattica esperienziale </a:t>
            </a:r>
          </a:p>
          <a:p>
            <a:pPr>
              <a:lnSpc>
                <a:spcPct val="150000"/>
              </a:lnSpc>
              <a:defRPr/>
            </a:pPr>
            <a:r>
              <a:rPr lang="it-IT" sz="1400" dirty="0">
                <a:solidFill>
                  <a:schemeClr val="bg1"/>
                </a:solidFill>
              </a:rPr>
              <a:t>(nel Corso in Giurisprudenza di Parma, con punteggio A.N.V.U.R. tra i più alti tra i Corsi in Giurisprudenza finora valutati in Italia)</a:t>
            </a:r>
          </a:p>
        </p:txBody>
      </p:sp>
    </p:spTree>
    <p:extLst>
      <p:ext uri="{BB962C8B-B14F-4D97-AF65-F5344CB8AC3E}">
        <p14:creationId xmlns:p14="http://schemas.microsoft.com/office/powerpoint/2010/main" val="677448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42449" y="520399"/>
            <a:ext cx="869374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QUELLO CHE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CHIEDIAMO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549" y="1137051"/>
            <a:ext cx="6333299" cy="4332571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92104C35-AEFD-CCAE-2EB3-C33ED0E0949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2F26752-F0D1-EF5F-85CA-8F1A1F8434AE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E143D0A-1464-32A0-0E3B-205AC999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13ADE0-BE2A-6AD0-5D6F-6AF9CAD2B64E}"/>
              </a:ext>
            </a:extLst>
          </p:cNvPr>
          <p:cNvSpPr txBox="1"/>
          <p:nvPr/>
        </p:nvSpPr>
        <p:spPr>
          <a:xfrm>
            <a:off x="9461359" y="23405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0326544-8E5D-9FDB-D5D2-350682067EA9}"/>
              </a:ext>
            </a:extLst>
          </p:cNvPr>
          <p:cNvSpPr txBox="1"/>
          <p:nvPr/>
        </p:nvSpPr>
        <p:spPr>
          <a:xfrm>
            <a:off x="3043107" y="1836167"/>
            <a:ext cx="6102990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Rispetto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delle persone, delle regole e delle cose.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Impegno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rigore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nello studio.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Partecipare alle lezioni in modo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critico.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Vivere la vita universitaria in maniera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aperta e solidale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Sfruttare eventi e occasioni che l’Università ti offre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non dimenticarti di tutte queste esperienze, anche dopo la laurea.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759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6719180" y="4693216"/>
            <a:ext cx="407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nome.cognome@studenti.unipr.it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95378" y="342578"/>
            <a:ext cx="76909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CASELLA DI POSTA ELETTRONICA UNIPR</a:t>
            </a:r>
          </a:p>
        </p:txBody>
      </p:sp>
      <p:pic>
        <p:nvPicPr>
          <p:cNvPr id="7" name="Immagine 6" descr="Immagine che contiene testo, logo, Blu elettrico, design&#10;&#10;Descrizione generata automaticamente">
            <a:extLst>
              <a:ext uri="{FF2B5EF4-FFF2-40B4-BE49-F238E27FC236}">
                <a16:creationId xmlns:a16="http://schemas.microsoft.com/office/drawing/2014/main" id="{4A9BD851-DC7E-2DCB-C748-AE01975D3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6" t="12391" r="21966" b="15917"/>
          <a:stretch/>
        </p:blipFill>
        <p:spPr>
          <a:xfrm>
            <a:off x="7068597" y="1251384"/>
            <a:ext cx="3377381" cy="315615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56308" y="6330756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33C13F5-DDA0-310A-2681-71FB2B25458A}"/>
              </a:ext>
            </a:extLst>
          </p:cNvPr>
          <p:cNvSpPr/>
          <p:nvPr/>
        </p:nvSpPr>
        <p:spPr>
          <a:xfrm>
            <a:off x="1846201" y="1129000"/>
            <a:ext cx="507344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288974" y="1225213"/>
            <a:ext cx="413230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chemeClr val="bg1"/>
                </a:solidFill>
              </a:rPr>
              <a:t>Controlla regolarmente la tua casella di posta elettronica (nome.cognome@studenti.unipr.it) </a:t>
            </a:r>
            <a:r>
              <a:rPr lang="it-IT" sz="2000" dirty="0">
                <a:solidFill>
                  <a:schemeClr val="bg1"/>
                </a:solidFill>
              </a:rPr>
              <a:t>dove ti invieremo informazioni relative a: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iscrizioni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scadenze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tasse, bandi, premi e agevolazioni</a:t>
            </a:r>
            <a:endParaRPr lang="it-IT" sz="20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informazioni sul tuo percorso universitario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eventi, congressi e seminari organizzati in ateneo, corsi di formazione, ecc.</a:t>
            </a:r>
            <a:endParaRPr lang="it-IT" dirty="0">
              <a:latin typeface="Century Gothic" panose="020B0502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3FE6A63-5EF1-4243-02B3-AF179C3ECC62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2664AC63-39CF-6F80-FDDD-7EA5C1DE3C93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0592DF0-81BD-DAAC-6AD5-6A89CA7B7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76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166255"/>
            <a:ext cx="12192000" cy="7082871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97" y="5110481"/>
            <a:ext cx="2656006" cy="10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66008" y="194896"/>
            <a:ext cx="5229992" cy="646331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STUDENT CARD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793345" y="2035323"/>
            <a:ext cx="47574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Inoltre, se la attivi come </a:t>
            </a:r>
            <a:r>
              <a:rPr lang="it-IT" sz="1400" u="sng" dirty="0">
                <a:solidFill>
                  <a:schemeClr val="accent1">
                    <a:lumMod val="50000"/>
                  </a:schemeClr>
                </a:solidFill>
              </a:rPr>
              <a:t>carta prepagata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puoi:</a:t>
            </a: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Ricevere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rimborsi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pagamenti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dall’Ateneo</a:t>
            </a:r>
          </a:p>
          <a:p>
            <a:pPr lvl="1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Pagare il servizio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mensa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in modalità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contactless</a:t>
            </a:r>
          </a:p>
          <a:p>
            <a:pPr lvl="2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Acquistare 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biglietti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scaricando l’apposita 	App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SmartTicket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Effettuare le principali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operazioni bancarie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tra 	cui: pagare le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rette universitarie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l’affitto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le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utenze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effettuare ricariche telefoniche ed 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acquisti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online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9694" y="6390143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78250" y="5517035"/>
            <a:ext cx="85788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Puoi attivare la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Student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Card online, anche tramite «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selfie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», </a:t>
            </a:r>
          </a:p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su 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https://unipr.cartaconto.credit-agricole.it/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o presso tutte le filiali Crédit Agricole Italia</a:t>
            </a:r>
            <a:endParaRPr lang="it-IT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968342" y="2058570"/>
            <a:ext cx="40966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La Student Card ti permette di:</a:t>
            </a: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Accedere ai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servizi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dell’Ateneo </a:t>
            </a: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(biblioteche ed altro)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Beneficiare di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agevolazioni e sconti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presso gli esercizi convenzionati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Usufruire dei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vantaggi economici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riservati a studentesse e studenti universitari da enti e organizzazioni esterni (es. trasporto pubblico, musei, cinema)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90" y="3380907"/>
            <a:ext cx="402647" cy="3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89" y="2815999"/>
            <a:ext cx="432000" cy="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2" y="3170692"/>
            <a:ext cx="413619" cy="4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49" y="2670063"/>
            <a:ext cx="4543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16" y="3804843"/>
            <a:ext cx="413619" cy="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45" y="4484089"/>
            <a:ext cx="413619" cy="2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5968279" y="2174109"/>
            <a:ext cx="7951" cy="3024000"/>
          </a:xfrm>
          <a:prstGeom prst="line">
            <a:avLst/>
          </a:prstGeom>
          <a:ln>
            <a:solidFill>
              <a:srgbClr val="20386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89" y="4089787"/>
            <a:ext cx="432000" cy="4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67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36CC9C-48D9-198E-5F1B-164AEECFF775}"/>
              </a:ext>
            </a:extLst>
          </p:cNvPr>
          <p:cNvSpPr/>
          <p:nvPr/>
        </p:nvSpPr>
        <p:spPr>
          <a:xfrm>
            <a:off x="1854151" y="1041275"/>
            <a:ext cx="5229992" cy="1045109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egnaposto contenuto 2"/>
          <p:cNvSpPr>
            <a:spLocks noGrp="1"/>
          </p:cNvSpPr>
          <p:nvPr>
            <p:ph idx="1"/>
          </p:nvPr>
        </p:nvSpPr>
        <p:spPr>
          <a:xfrm>
            <a:off x="1904541" y="1138469"/>
            <a:ext cx="5179602" cy="886956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it-IT" sz="1800" b="1" dirty="0">
                <a:solidFill>
                  <a:schemeClr val="bg1"/>
                </a:solidFill>
              </a:rPr>
              <a:t>La Student Card è la Carta Multiservizi, nata dalla collaborazione con Crédit Agricole Italia, dedicata a studentesse e studenti dell’Università di Parma</a:t>
            </a:r>
          </a:p>
        </p:txBody>
      </p:sp>
      <p:pic>
        <p:nvPicPr>
          <p:cNvPr id="15" name="Immagine 1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5B0EFCD4-8B67-9843-BB66-BBC68A1CD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0422" y="595468"/>
            <a:ext cx="2209800" cy="13716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17D2C117-1C43-E30C-6AED-0A144D28F0DE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ACF0C314-5A3F-7C60-3B97-6062D7D7A80D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BACFA501-5EA2-D706-CA14-852128C49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93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46297" y="154565"/>
            <a:ext cx="11045536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STUDENTESSE E STUDENTI NEGLI ORGANI COLLEGIALI</a:t>
            </a:r>
          </a:p>
          <a:p>
            <a:r>
              <a:rPr lang="it-IT" b="1" dirty="0">
                <a:solidFill>
                  <a:srgbClr val="091B4C"/>
                </a:solidFill>
              </a:rPr>
              <a:t>Elezioni ogni 2 anni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684822" y="1068195"/>
            <a:ext cx="2089891" cy="700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CONSIGLIO DI AMMINISTRAZIONE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839601" y="1084383"/>
            <a:ext cx="2105036" cy="6844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SENATO ACCADEMICO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689312" y="1838715"/>
            <a:ext cx="2085400" cy="6114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NUCLEO DI VALUTAZIONE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684821" y="3360817"/>
            <a:ext cx="2154780" cy="73466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COMMISSIONI PARITETICHE studenti/docenti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7915391" y="3357563"/>
            <a:ext cx="2029247" cy="737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COMITATO PER LO SPORT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7886590" y="1838714"/>
            <a:ext cx="2104529" cy="649642"/>
          </a:xfrm>
          <a:prstGeom prst="rect">
            <a:avLst/>
          </a:prstGeom>
          <a:solidFill>
            <a:srgbClr val="F06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PRESIDIO PER LA QUALITÀ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5689313" y="2550596"/>
            <a:ext cx="2150289" cy="679866"/>
          </a:xfrm>
          <a:prstGeom prst="rect">
            <a:avLst/>
          </a:prstGeom>
          <a:solidFill>
            <a:srgbClr val="C63E5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DIPARTIMENTO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7900230" y="2550597"/>
            <a:ext cx="2090889" cy="679865"/>
          </a:xfrm>
          <a:prstGeom prst="rect">
            <a:avLst/>
          </a:prstGeom>
          <a:solidFill>
            <a:srgbClr val="B582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CORSO DI STUDIO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6442410" y="4330978"/>
            <a:ext cx="2446986" cy="940485"/>
          </a:xfrm>
          <a:prstGeom prst="rect">
            <a:avLst/>
          </a:prstGeom>
          <a:solidFill>
            <a:srgbClr val="5AC4C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CONSIGLIO DEGLI STUDENTI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63970" y="2068266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ORGANI IN CUI SONO PRESENTI RAPPRESENTANTI DI STUDENTESSE E STUDENTI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979360" y="4330978"/>
            <a:ext cx="31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ORGANO IN CUI SONO PRESENTI  </a:t>
            </a:r>
            <a:r>
              <a:rPr lang="it-IT" b="1" u="sng" dirty="0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RAPPRESENTANTI DI STUDENTESSE E STUDENTI</a:t>
            </a:r>
          </a:p>
        </p:txBody>
      </p:sp>
      <p:sp>
        <p:nvSpPr>
          <p:cNvPr id="7" name="Gallone 6"/>
          <p:cNvSpPr/>
          <p:nvPr/>
        </p:nvSpPr>
        <p:spPr>
          <a:xfrm>
            <a:off x="5127564" y="2341822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Gallone 23"/>
          <p:cNvSpPr/>
          <p:nvPr/>
        </p:nvSpPr>
        <p:spPr>
          <a:xfrm>
            <a:off x="5097699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5464022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>
            <a:off x="5806557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330258" y="5739616"/>
            <a:ext cx="767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Ti consigliamo di informarti su chi sono i tuoi rappresentanti nei diversi organi!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2DEAFE7-1468-1E2C-ABA7-7B18F8857EF8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98AC797-08DB-6F70-AD6D-72723DF3A182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E82596-BFB0-7FA6-DAD5-408659923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639836" y="303858"/>
            <a:ext cx="877554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LA QUALITÀ DELL’ATENEO È NELLE TUE MANI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88796" y="6338754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0AC675-C016-8353-B16A-A27A6E889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823" y="1086698"/>
            <a:ext cx="5223080" cy="493209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70673" y="1311838"/>
            <a:ext cx="47973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Il </a:t>
            </a:r>
            <a:r>
              <a:rPr lang="it-IT" sz="2400" b="1" dirty="0">
                <a:solidFill>
                  <a:schemeClr val="bg1"/>
                </a:solidFill>
              </a:rPr>
              <a:t>Questionario sull’opinione 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di studentesse e studenti </a:t>
            </a:r>
            <a:r>
              <a:rPr lang="it-IT" sz="2400" dirty="0">
                <a:solidFill>
                  <a:schemeClr val="bg1"/>
                </a:solidFill>
              </a:rPr>
              <a:t>è uno strumento </a:t>
            </a:r>
            <a:r>
              <a:rPr lang="it-IT" sz="2400" b="1" dirty="0">
                <a:solidFill>
                  <a:schemeClr val="bg1"/>
                </a:solidFill>
              </a:rPr>
              <a:t>essenziale</a:t>
            </a:r>
            <a:r>
              <a:rPr lang="it-IT" sz="2400" dirty="0">
                <a:solidFill>
                  <a:schemeClr val="bg1"/>
                </a:solidFill>
              </a:rPr>
              <a:t> per migliorare la </a:t>
            </a:r>
            <a:r>
              <a:rPr lang="it-IT" sz="2400" b="1" dirty="0">
                <a:solidFill>
                  <a:schemeClr val="bg1"/>
                </a:solidFill>
              </a:rPr>
              <a:t>qualità</a:t>
            </a:r>
            <a:r>
              <a:rPr lang="it-IT" sz="2400" dirty="0">
                <a:solidFill>
                  <a:schemeClr val="bg1"/>
                </a:solidFill>
              </a:rPr>
              <a:t> della didattica UNIPR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Compilandolo, esprimi </a:t>
            </a:r>
            <a:r>
              <a:rPr lang="it-IT" sz="2400" b="1" dirty="0">
                <a:solidFill>
                  <a:schemeClr val="bg1"/>
                </a:solidFill>
              </a:rPr>
              <a:t>la tua opinione</a:t>
            </a:r>
            <a:r>
              <a:rPr lang="it-IT" sz="2400" dirty="0">
                <a:solidFill>
                  <a:schemeClr val="bg1"/>
                </a:solidFill>
              </a:rPr>
              <a:t> sulle lezioni che hai frequentato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È </a:t>
            </a:r>
            <a:r>
              <a:rPr lang="it-IT" sz="2400" b="1" dirty="0">
                <a:solidFill>
                  <a:schemeClr val="bg1"/>
                </a:solidFill>
              </a:rPr>
              <a:t>obbligatorio compilare il questionario </a:t>
            </a:r>
            <a:r>
              <a:rPr lang="it-IT" sz="2400" dirty="0">
                <a:solidFill>
                  <a:schemeClr val="bg1"/>
                </a:solidFill>
              </a:rPr>
              <a:t>per iscriversi al relativo esame</a:t>
            </a:r>
          </a:p>
        </p:txBody>
      </p:sp>
      <p:pic>
        <p:nvPicPr>
          <p:cNvPr id="12" name="Immagine 11" descr="Immagine che contiene logo, Carattere, Elementi grafici, testo&#10;&#10;Descrizione generata automaticamente">
            <a:extLst>
              <a:ext uri="{FF2B5EF4-FFF2-40B4-BE49-F238E27FC236}">
                <a16:creationId xmlns:a16="http://schemas.microsoft.com/office/drawing/2014/main" id="{B5E11EEA-2106-E7F3-FFC5-1064FE6DA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66" t="22739" r="34436" b="24390"/>
          <a:stretch/>
        </p:blipFill>
        <p:spPr>
          <a:xfrm>
            <a:off x="7121902" y="1526073"/>
            <a:ext cx="3276222" cy="339213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D6B30050-968F-579F-EAFD-DADCDD1B19F7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C331C242-AE1F-7C18-66E3-C27A9EED7E2F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AD81139-C292-A15A-C6C5-8FAF1BC60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8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662590" y="361098"/>
            <a:ext cx="543341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CODICE ETICO DI ATENEO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693326" y="5467972"/>
            <a:ext cx="45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91B4C"/>
                </a:solidFill>
                <a:latin typeface="Century Gothic" panose="020B0502020202020204" pitchFamily="34" charset="0"/>
              </a:rPr>
              <a:t>www.unipr.it/codice-etico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 descr="Immagine che contiene disegno, schizzo, Elementi grafici, logo&#10;&#10;Descrizione generata automaticamente">
            <a:extLst>
              <a:ext uri="{FF2B5EF4-FFF2-40B4-BE49-F238E27FC236}">
                <a16:creationId xmlns:a16="http://schemas.microsoft.com/office/drawing/2014/main" id="{97B3012B-2E85-0FF7-A282-8335AF0FD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65" t="12337" r="23327" b="21716"/>
          <a:stretch/>
        </p:blipFill>
        <p:spPr>
          <a:xfrm>
            <a:off x="7467251" y="1705291"/>
            <a:ext cx="3083517" cy="283962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2E564E2-1018-C22E-0CEF-952E7450FC94}"/>
              </a:ext>
            </a:extLst>
          </p:cNvPr>
          <p:cNvSpPr/>
          <p:nvPr/>
        </p:nvSpPr>
        <p:spPr>
          <a:xfrm>
            <a:off x="1740940" y="1134931"/>
            <a:ext cx="5299940" cy="476878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29598" y="1389934"/>
            <a:ext cx="4763729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100" dirty="0">
                <a:solidFill>
                  <a:schemeClr val="bg1"/>
                </a:solidFill>
              </a:rPr>
              <a:t>Per la </a:t>
            </a:r>
            <a:r>
              <a:rPr lang="it-IT" sz="2100" b="1" dirty="0">
                <a:solidFill>
                  <a:schemeClr val="bg1"/>
                </a:solidFill>
              </a:rPr>
              <a:t>tutela della dignità </a:t>
            </a:r>
            <a:r>
              <a:rPr lang="it-IT" sz="2100" dirty="0">
                <a:solidFill>
                  <a:schemeClr val="bg1"/>
                </a:solidFill>
              </a:rPr>
              <a:t>delle lavoratrici e dei lavoratori, delle studentesse e degli studenti, il Codice stabilisce: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correttezza, lealtà e rispetto reciproco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utilizzo adeguato degli spazi universitari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astensione da comportamenti discriminatori, vessatori, molestie</a:t>
            </a:r>
          </a:p>
          <a:p>
            <a:pPr>
              <a:spcBef>
                <a:spcPts val="1200"/>
              </a:spcBef>
            </a:pPr>
            <a:r>
              <a:rPr lang="it-IT" sz="2100" b="1" dirty="0">
                <a:solidFill>
                  <a:schemeClr val="bg1"/>
                </a:solidFill>
              </a:rPr>
              <a:t>Se tali principi vengono violati puoi rivolgerti alla Consigliera di fiducia </a:t>
            </a:r>
            <a:r>
              <a:rPr lang="it-IT" sz="21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consiglieradifiducia@unipr.it</a:t>
            </a:r>
            <a:endParaRPr lang="it-IT" sz="2100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F84BBCF-1178-E582-76AE-A00DB2669A4C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062BE04-29C3-EBF3-BAA3-8FD8028E3BFC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732BC64D-FB49-B160-27C1-467841D92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81892" y="315080"/>
            <a:ext cx="919515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 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IDONEITÀ DI INGLESE E FRANCESE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3051579" y="4565555"/>
            <a:ext cx="6965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inglese (B1 e B2):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https://www.cla.unipr.it/it/corsi/corsi-idoneita-curricolare/inglese/78/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EC9DFA-93DC-8666-537F-602DF669F97C}"/>
              </a:ext>
            </a:extLst>
          </p:cNvPr>
          <p:cNvSpPr txBox="1"/>
          <p:nvPr/>
        </p:nvSpPr>
        <p:spPr>
          <a:xfrm>
            <a:off x="3030098" y="5296003"/>
            <a:ext cx="71209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francese (B1 e B2):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https://www.cla.unipr.it/it/corsi/corsi-idoneita-curricolare/francese/79/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3492C58-5853-A845-0124-B2418C4D6A93}"/>
              </a:ext>
            </a:extLst>
          </p:cNvPr>
          <p:cNvSpPr/>
          <p:nvPr/>
        </p:nvSpPr>
        <p:spPr>
          <a:xfrm>
            <a:off x="1882538" y="1584793"/>
            <a:ext cx="7997257" cy="274982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05153" y="1759234"/>
            <a:ext cx="7752026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Il Centro Linguistico di Ateneo organizza le prove di idoneità linguistica per molti corsi di studio dell’Ateneo che prevedono questo esame:</a:t>
            </a: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info su </a:t>
            </a:r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www.cla.unipr.it</a:t>
            </a:r>
            <a:r>
              <a:rPr lang="it-IT" sz="2000" dirty="0">
                <a:solidFill>
                  <a:schemeClr val="bg1"/>
                </a:solidFill>
              </a:rPr>
              <a:t> &gt; Idoneità Linguistiche &gt; </a:t>
            </a:r>
            <a:r>
              <a:rPr lang="it-IT" sz="2000" b="1" dirty="0">
                <a:solidFill>
                  <a:schemeClr val="bg1"/>
                </a:solidFill>
              </a:rPr>
              <a:t>Esami idoneità</a:t>
            </a: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 preparazione alle prove di idoneità di inglese e francese sono offerti ad ogni semestre corsi con insegnanti madrelingua, oltre a corsi online in autoapprendimento sempre disponibili sulla piattaforma Elly del CLA.</a:t>
            </a:r>
          </a:p>
        </p:txBody>
      </p:sp>
      <p:pic>
        <p:nvPicPr>
          <p:cNvPr id="16" name="Immagine 15" descr="Immagine che contiene bandiera&#10;&#10;Descrizione generata automaticamente">
            <a:extLst>
              <a:ext uri="{FF2B5EF4-FFF2-40B4-BE49-F238E27FC236}">
                <a16:creationId xmlns:a16="http://schemas.microsoft.com/office/drawing/2014/main" id="{4DA637DD-ABA1-A23D-1B55-B1BAD5158E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23" t="6022" r="16471" b="27097"/>
          <a:stretch/>
        </p:blipFill>
        <p:spPr>
          <a:xfrm rot="20581876">
            <a:off x="2248336" y="5289285"/>
            <a:ext cx="686459" cy="608304"/>
          </a:xfrm>
          <a:prstGeom prst="rect">
            <a:avLst/>
          </a:prstGeom>
        </p:spPr>
      </p:pic>
      <p:pic>
        <p:nvPicPr>
          <p:cNvPr id="11" name="Immagine 10" descr="Immagine che contiene bandiera, simbolo, Carminio&#10;&#10;Descrizione generata automaticamente">
            <a:extLst>
              <a:ext uri="{FF2B5EF4-FFF2-40B4-BE49-F238E27FC236}">
                <a16:creationId xmlns:a16="http://schemas.microsoft.com/office/drawing/2014/main" id="{D970E6A7-B7EF-3379-E411-AFB64F6CF9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13" t="29656" r="38067" b="47742"/>
          <a:stretch/>
        </p:blipFill>
        <p:spPr>
          <a:xfrm>
            <a:off x="2174512" y="4637603"/>
            <a:ext cx="834107" cy="571718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79F26E09-8801-75A4-110D-5549344CE05B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BBD1141-0D9E-4474-4891-BCFE24A95164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951800AA-EC5C-2260-5A8E-4B66ABF1A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943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lipart, disegno, Arte bambini, Elementi grafici&#10;&#10;Descrizione generata automaticamente">
            <a:extLst>
              <a:ext uri="{FF2B5EF4-FFF2-40B4-BE49-F238E27FC236}">
                <a16:creationId xmlns:a16="http://schemas.microsoft.com/office/drawing/2014/main" id="{ECC4FD1C-B90A-29D3-EA3D-DFDBE791D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4" t="27527" r="29194" b="27527"/>
          <a:stretch/>
        </p:blipFill>
        <p:spPr>
          <a:xfrm>
            <a:off x="9245048" y="387425"/>
            <a:ext cx="1454766" cy="121618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37755" y="467931"/>
            <a:ext cx="8670908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CORSI DI LINGUA EXTRACURRICOLARI</a:t>
            </a:r>
            <a:endParaRPr lang="it-IT" sz="3600" dirty="0"/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2924172" y="3190897"/>
            <a:ext cx="59274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di lingua extracurricolari: 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https://www.cla.unipr.it/it/corsi/corsi-extracurricolari/232/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0F9DE67-AFB3-D061-4821-7BB31D5D6406}"/>
              </a:ext>
            </a:extLst>
          </p:cNvPr>
          <p:cNvSpPr/>
          <p:nvPr/>
        </p:nvSpPr>
        <p:spPr>
          <a:xfrm>
            <a:off x="1907458" y="1748429"/>
            <a:ext cx="7980181" cy="1297342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98772" y="1722333"/>
            <a:ext cx="777827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</a:rPr>
              <a:t>Il Centro Linguistico di Ateneo organizza inoltre corsi extracurricolari di diverse lingue e livelli, che possono essere frequentati gratuitamente previa iscrizione.</a:t>
            </a:r>
          </a:p>
          <a:p>
            <a:pPr algn="l"/>
            <a:r>
              <a:rPr lang="it-IT" sz="2000" dirty="0">
                <a:solidFill>
                  <a:schemeClr val="bg1"/>
                </a:solidFill>
              </a:rPr>
              <a:t>L’offerta di corsi pubblicata sul sito del CLA si rinnova periodicamente.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71D3AF-0EC9-E8AE-C42A-FAA147C2D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772" y="4013428"/>
            <a:ext cx="7888866" cy="19389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030E2E-00F2-63D5-7BC8-D212F8EAF492}"/>
              </a:ext>
            </a:extLst>
          </p:cNvPr>
          <p:cNvSpPr txBox="1"/>
          <p:nvPr/>
        </p:nvSpPr>
        <p:spPr>
          <a:xfrm>
            <a:off x="2031105" y="4034378"/>
            <a:ext cx="7511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I corsi di </a:t>
            </a:r>
            <a:r>
              <a:rPr lang="it-IT" sz="2000" b="1" dirty="0">
                <a:solidFill>
                  <a:schemeClr val="bg1"/>
                </a:solidFill>
              </a:rPr>
              <a:t>francese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inglese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portoghese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spagnolo </a:t>
            </a:r>
            <a:r>
              <a:rPr lang="it-IT" sz="2000" dirty="0">
                <a:solidFill>
                  <a:schemeClr val="bg1"/>
                </a:solidFill>
              </a:rPr>
              <a:t>e </a:t>
            </a:r>
            <a:r>
              <a:rPr lang="it-IT" sz="2000" b="1" dirty="0">
                <a:solidFill>
                  <a:schemeClr val="bg1"/>
                </a:solidFill>
              </a:rPr>
              <a:t>tedesco </a:t>
            </a:r>
            <a:r>
              <a:rPr lang="it-IT" sz="2000" dirty="0">
                <a:solidFill>
                  <a:schemeClr val="bg1"/>
                </a:solidFill>
              </a:rPr>
              <a:t>sono utili anche in preparazione al Language Placement Test di Ateneo per la mobilità internazionale.</a:t>
            </a:r>
          </a:p>
          <a:p>
            <a:endParaRPr lang="it-IT" sz="2000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Oltre a questi, sono frequentemente proposti corsi di </a:t>
            </a:r>
            <a:r>
              <a:rPr lang="it-IT" sz="2000" b="1" dirty="0">
                <a:solidFill>
                  <a:schemeClr val="bg1"/>
                </a:solidFill>
              </a:rPr>
              <a:t>arabo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cinese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giapponese </a:t>
            </a:r>
            <a:r>
              <a:rPr lang="it-IT" sz="2000" dirty="0">
                <a:solidFill>
                  <a:schemeClr val="bg1"/>
                </a:solidFill>
              </a:rPr>
              <a:t>e</a:t>
            </a:r>
            <a:r>
              <a:rPr lang="it-IT" sz="2000" b="1" dirty="0">
                <a:solidFill>
                  <a:schemeClr val="bg1"/>
                </a:solidFill>
              </a:rPr>
              <a:t> russo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D33D82A-D555-2F9A-5610-E84FAB549EE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062CB1AA-4C54-E3CD-1B39-D84F65F53BB9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DF98C21-30C1-9866-383F-BB7BE57B6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45177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4699</TotalTime>
  <Words>2530</Words>
  <Application>Microsoft Office PowerPoint</Application>
  <PresentationFormat>Widescreen</PresentationFormat>
  <Paragraphs>362</Paragraphs>
  <Slides>30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7" baseType="lpstr">
      <vt:lpstr>Arial</vt:lpstr>
      <vt:lpstr>Bison Bold</vt:lpstr>
      <vt:lpstr>Calibri</vt:lpstr>
      <vt:lpstr>Calibri Light</vt:lpstr>
      <vt:lpstr>Century Gothic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LEZIONI I SEMESTRE a.a. 2024/2025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Anna Maria ROSETO</cp:lastModifiedBy>
  <cp:revision>309</cp:revision>
  <cp:lastPrinted>2018-01-17T12:16:18Z</cp:lastPrinted>
  <dcterms:created xsi:type="dcterms:W3CDTF">2016-12-13T13:19:46Z</dcterms:created>
  <dcterms:modified xsi:type="dcterms:W3CDTF">2024-09-02T08:54:36Z</dcterms:modified>
</cp:coreProperties>
</file>