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sldIdLst>
    <p:sldId id="256" r:id="rId3"/>
    <p:sldId id="317" r:id="rId4"/>
    <p:sldId id="275" r:id="rId5"/>
    <p:sldId id="274" r:id="rId6"/>
    <p:sldId id="273" r:id="rId7"/>
    <p:sldId id="277" r:id="rId8"/>
    <p:sldId id="278" r:id="rId9"/>
    <p:sldId id="288" r:id="rId10"/>
    <p:sldId id="281" r:id="rId11"/>
    <p:sldId id="282" r:id="rId12"/>
    <p:sldId id="312" r:id="rId13"/>
    <p:sldId id="313" r:id="rId14"/>
    <p:sldId id="314" r:id="rId15"/>
    <p:sldId id="315" r:id="rId16"/>
    <p:sldId id="316" r:id="rId17"/>
    <p:sldId id="297" r:id="rId18"/>
    <p:sldId id="296" r:id="rId19"/>
    <p:sldId id="285" r:id="rId20"/>
    <p:sldId id="303" r:id="rId21"/>
    <p:sldId id="304" r:id="rId22"/>
    <p:sldId id="300" r:id="rId23"/>
    <p:sldId id="308" r:id="rId24"/>
    <p:sldId id="307" r:id="rId25"/>
    <p:sldId id="309" r:id="rId26"/>
    <p:sldId id="302" r:id="rId27"/>
    <p:sldId id="289" r:id="rId28"/>
    <p:sldId id="294" r:id="rId29"/>
    <p:sldId id="310" r:id="rId30"/>
    <p:sldId id="295" r:id="rId31"/>
    <p:sldId id="311" r:id="rId32"/>
    <p:sldId id="291" r:id="rId33"/>
    <p:sldId id="293" r:id="rId34"/>
    <p:sldId id="258" r:id="rId35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919"/>
    <a:srgbClr val="9C56E8"/>
    <a:srgbClr val="5AC4C4"/>
    <a:srgbClr val="B582EE"/>
    <a:srgbClr val="C63E5B"/>
    <a:srgbClr val="F0654E"/>
    <a:srgbClr val="898383"/>
    <a:srgbClr val="669E40"/>
    <a:srgbClr val="FB493B"/>
    <a:srgbClr val="9D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C0EE4-B6BE-4745-8AF1-5C825C227FF5}" v="1" dt="2022-09-21T05:33:35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72"/>
  </p:normalViewPr>
  <p:slideViewPr>
    <p:cSldViewPr snapToGrid="0" snapToObjects="1">
      <p:cViewPr varScale="1">
        <p:scale>
          <a:sx n="87" d="100"/>
          <a:sy n="87" d="100"/>
        </p:scale>
        <p:origin x="1550" y="48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3A7E-91B0-4E5B-92AE-E949F01517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4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615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649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558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1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3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91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912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885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81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630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506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03A7E-91B0-4E5B-92AE-E949F01517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3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0" y="0"/>
            <a:ext cx="9180000" cy="6984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pic>
        <p:nvPicPr>
          <p:cNvPr id="12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2997200"/>
            <a:ext cx="24860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992" y="4715089"/>
            <a:ext cx="7543800" cy="1524000"/>
          </a:xfr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600" b="0" kern="1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992" y="6239088"/>
            <a:ext cx="7543800" cy="744911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70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cap="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875" y="1284288"/>
            <a:ext cx="7543800" cy="4759915"/>
          </a:xfrm>
        </p:spPr>
        <p:txBody>
          <a:bodyPr/>
          <a:lstStyle>
            <a:lvl1pPr>
              <a:buClr>
                <a:srgbClr val="347AFF"/>
              </a:buClr>
              <a:defRPr/>
            </a:lvl1pPr>
            <a:lvl2pPr>
              <a:buClr>
                <a:srgbClr val="347AFF"/>
              </a:buClr>
              <a:defRPr/>
            </a:lvl2pPr>
            <a:lvl3pPr>
              <a:buClr>
                <a:srgbClr val="347AFF"/>
              </a:buClr>
              <a:defRPr/>
            </a:lvl3pPr>
            <a:lvl4pPr>
              <a:buClr>
                <a:srgbClr val="347AFF"/>
              </a:buClr>
              <a:defRPr/>
            </a:lvl4pPr>
            <a:lvl5pPr>
              <a:buClr>
                <a:srgbClr val="347AFF"/>
              </a:buCl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994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9225" y="4794112"/>
            <a:ext cx="5524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C160D-2FFE-45E1-BE04-62BAF4689F0F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 hasCustomPrompt="1"/>
          </p:nvPr>
        </p:nvSpPr>
        <p:spPr>
          <a:xfrm>
            <a:off x="541338" y="6291532"/>
            <a:ext cx="5198104" cy="1190356"/>
          </a:xfrm>
        </p:spPr>
        <p:txBody>
          <a:bodyPr/>
          <a:lstStyle>
            <a:lvl1pPr marL="0" indent="0">
              <a:buNone/>
              <a:defRPr sz="20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Brunella Marchione</a:t>
            </a:r>
          </a:p>
        </p:txBody>
      </p:sp>
    </p:spTree>
    <p:extLst>
      <p:ext uri="{BB962C8B-B14F-4D97-AF65-F5344CB8AC3E}">
        <p14:creationId xmlns:p14="http://schemas.microsoft.com/office/powerpoint/2010/main" val="184641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" y="1280931"/>
            <a:ext cx="3657600" cy="4726329"/>
          </a:xfr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2400" b="1" kern="120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2200" b="1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2000" b="1" kern="120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1800" b="1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600" b="1" kern="1200" dirty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012" y="1280931"/>
            <a:ext cx="3657600" cy="4726329"/>
          </a:xfrm>
        </p:spPr>
        <p:txBody>
          <a:bodyPr/>
          <a:lstStyle>
            <a:lvl1pPr>
              <a:defRPr lang="it-IT" sz="2400" b="1" kern="120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>
              <a:defRPr sz="2200"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827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874713" y="1247775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Calibri"/>
                <a:ea typeface="Arial Unicode MS" pitchFamily="34" charset="-128"/>
                <a:cs typeface="Calibri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 Unicode MS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007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533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32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22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08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302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9225" y="4794112"/>
            <a:ext cx="5524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FBC81-073A-478F-8894-877204136E42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Calibri"/>
                <a:ea typeface="Arial Unicode MS" pitchFamily="34" charset="-128"/>
                <a:cs typeface="Calibri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 Unicode MS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11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7875" y="404813"/>
            <a:ext cx="7543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7875" y="1284288"/>
            <a:ext cx="75438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  <a:p>
            <a:pPr lvl="4"/>
            <a:endParaRPr lang="en-US" dirty="0"/>
          </a:p>
        </p:txBody>
      </p:sp>
      <p:sp>
        <p:nvSpPr>
          <p:cNvPr id="10" name="Rettangolo 9"/>
          <p:cNvSpPr/>
          <p:nvPr userDrawn="1"/>
        </p:nvSpPr>
        <p:spPr bwMode="auto">
          <a:xfrm>
            <a:off x="0" y="6147452"/>
            <a:ext cx="9216000" cy="766763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pic>
        <p:nvPicPr>
          <p:cNvPr id="11" name="Immagin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3" y="6284113"/>
            <a:ext cx="1547446" cy="49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Calibri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 Unicode MS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29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3600" b="1" kern="1200" smtClean="0">
          <a:solidFill>
            <a:srgbClr val="005EB8"/>
          </a:solidFill>
          <a:latin typeface="Calibri" charset="0"/>
          <a:ea typeface="ＭＳ Ｐゴシック" charset="0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Calibri"/>
          <a:ea typeface="+mn-ea"/>
          <a:cs typeface="Calibri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400" b="1" kern="1200">
          <a:solidFill>
            <a:schemeClr val="tx2"/>
          </a:solidFill>
          <a:latin typeface="Calibri"/>
          <a:ea typeface="+mn-ea"/>
          <a:cs typeface="Calibri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400" b="1" kern="1200">
          <a:solidFill>
            <a:schemeClr val="tx2"/>
          </a:solidFill>
          <a:latin typeface="Calibri"/>
          <a:ea typeface="+mn-ea"/>
          <a:cs typeface="Calibri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000" b="1" kern="1200">
          <a:solidFill>
            <a:schemeClr val="tx2"/>
          </a:solidFill>
          <a:latin typeface="Calibri"/>
          <a:ea typeface="+mn-ea"/>
          <a:cs typeface="Calibri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000" b="1" kern="1200">
          <a:solidFill>
            <a:schemeClr val="tx2"/>
          </a:solidFill>
          <a:latin typeface="Calibri"/>
          <a:ea typeface="+mn-ea"/>
          <a:cs typeface="Calibri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idattica.scvsa@unipr.it" TargetMode="External"/><Relationship Id="rId5" Type="http://schemas.openxmlformats.org/officeDocument/2006/relationships/hyperlink" Target="mailto:teresa.trua@unipr.it" TargetMode="External"/><Relationship Id="rId4" Type="http://schemas.openxmlformats.org/officeDocument/2006/relationships/hyperlink" Target="mailto:alessandro.chelli@unipr.i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cai.unipr.it/it/le-eli-che/42/" TargetMode="External"/><Relationship Id="rId7" Type="http://schemas.openxmlformats.org/officeDocument/2006/relationships/hyperlink" Target="http://cai.unipr.i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cai@unipr.it" TargetMode="External"/><Relationship Id="rId5" Type="http://schemas.openxmlformats.org/officeDocument/2006/relationships/hyperlink" Target="http://cai.unipr.it/it/couseling-psicologico/140/" TargetMode="External"/><Relationship Id="rId4" Type="http://schemas.openxmlformats.org/officeDocument/2006/relationships/hyperlink" Target="http://cai.unipr.it/it/accoglienza-e-sportello-alloggi/14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ai@unipr.it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ai.unipr.i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olores.rollo@unipr.it" TargetMode="External"/><Relationship Id="rId2" Type="http://schemas.openxmlformats.org/officeDocument/2006/relationships/hyperlink" Target="mailto:cai@unipr.it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ai.unipr.it/" TargetMode="External"/><Relationship Id="rId4" Type="http://schemas.openxmlformats.org/officeDocument/2006/relationships/hyperlink" Target="mailto:paola.goffrini@unipr.i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ai.unipr.it/" TargetMode="External"/><Relationship Id="rId4" Type="http://schemas.openxmlformats.org/officeDocument/2006/relationships/hyperlink" Target="mailto:cai@unipr.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cai.unipr.it/" TargetMode="External"/><Relationship Id="rId5" Type="http://schemas.openxmlformats.org/officeDocument/2006/relationships/hyperlink" Target="mailto:cai@unipr.it" TargetMode="External"/><Relationship Id="rId4" Type="http://schemas.openxmlformats.org/officeDocument/2006/relationships/hyperlink" Target="mailto:counseling@unipr.it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hyperlink" Target="https://www.unipr.it/node/1712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mazione@forumsolidarieta.it" TargetMode="External"/><Relationship Id="rId5" Type="http://schemas.openxmlformats.org/officeDocument/2006/relationships/hyperlink" Target="http://www.capas.unipr.it/" TargetMode="External"/><Relationship Id="rId4" Type="http://schemas.openxmlformats.org/officeDocument/2006/relationships/hyperlink" Target="http://www.cusparma.i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hyperlink" Target="https://ilmondochetiaspetta.unipr.it/welcome-days-2022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assistenza-sanitaria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1.safelinks.protection.outlook.com/?url=https://www.cla.unipr.it/it/corsi/didattica-istituzionale-corsi-per-studenti-unipr/inglese/78/&amp;data=05|01|chiara.petrolini@unipr.it|6ec4e085bcc44f8e154308da8fe66c73|bb064bc5b7a841ecbabed7beb3faeb1c|0|0|637980517083862330|Unknown|TWFpbGZsb3d8eyJWIjoiMC4wLjAwMDAiLCJQIjoiV2luMzIiLCJBTiI6Ik1haWwiLCJXVCI6Mn0%3D|3000|||&amp;sdata=gL5pr5Dmh614X/pQaAaNIHUQtcgq2SmdeztMU6YJuYk%3D&amp;reserved=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francese/79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corsi-di-lingue-per-studenti-dsa/100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portoghese/91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tedesco/92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spagnolo/90/" TargetMode="External"/><Relationship Id="rId5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francese/89/" TargetMode="External"/><Relationship Id="rId4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inglese/88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hyperlink" Target="http://www.unipr.i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hyperlink" Target="mailto:consiglieradifiducia@unipr.i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r>
              <a:rPr lang="it-IT" sz="4800" dirty="0"/>
              <a:t>WELCOME DAY 2022</a:t>
            </a:r>
          </a:p>
          <a:p>
            <a:pPr algn="ctr"/>
            <a:r>
              <a:rPr lang="it-IT" sz="3600" dirty="0"/>
              <a:t>CORSO DI LAUREA </a:t>
            </a:r>
          </a:p>
          <a:p>
            <a:pPr algn="ctr"/>
            <a:r>
              <a:rPr lang="it-IT" sz="3600" dirty="0"/>
              <a:t>IN</a:t>
            </a:r>
          </a:p>
          <a:p>
            <a:pPr algn="ctr"/>
            <a:r>
              <a:rPr lang="it-IT" sz="3600" dirty="0"/>
              <a:t>SCIENZE GEOLOGICHE (L 34)</a:t>
            </a:r>
          </a:p>
          <a:p>
            <a:pPr algn="ctr"/>
            <a:r>
              <a:rPr lang="it-IT" sz="2000" dirty="0"/>
              <a:t>Dipartimento di Scienze Chimiche, della Vita e della Sostenibilità Ambientale (S.C.V.S.A.)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5" y="709124"/>
            <a:ext cx="4593830" cy="17397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829917" y="6271846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27/09/2022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85906" y="385050"/>
            <a:ext cx="363426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42901" y="1178552"/>
            <a:ext cx="4921856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 tutor, al presidente del corso di studio: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Prof. Alessandro Chelli (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alessandro.chelli@unipr.it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o alla RAQ (Responsabile Assicurazione della Qualità del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CdS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Prof.ssa Teresa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Trua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teresa.trua@unipr.it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5810" y="3023227"/>
            <a:ext cx="4950457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didattico – organizzativa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 segreteria didattica del Dipartimento (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didattica.scvsa@unipr.it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15809" y="4020133"/>
            <a:ext cx="4950457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relazionale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alla/al tutor docente e studente o al nostro servizio di counseling all’interno del Centro Accoglienza e 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307" y="5367868"/>
            <a:ext cx="779769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 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6F6B51-DE33-4314-ABC3-182FEF8EC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1479" y="1881622"/>
            <a:ext cx="319999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CENTRO ACCOGLIENZA INCLUSIONE</a:t>
            </a:r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604244-31AF-634F-B397-25CAD272DE8F}"/>
              </a:ext>
            </a:extLst>
          </p:cNvPr>
          <p:cNvSpPr/>
          <p:nvPr/>
        </p:nvSpPr>
        <p:spPr bwMode="auto">
          <a:xfrm>
            <a:off x="762001" y="457200"/>
            <a:ext cx="2673657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TRE AREE DI COMPETENZA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SERVIZIO INCLUSIONE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rivolto a </a:t>
            </a: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kumimoji="0" lang="it-IT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Ə</a:t>
            </a:r>
            <a:r>
              <a:rPr kumimoji="0" lang="it-IT" sz="1400" b="1" i="0" u="sng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 disabilità, DSA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e/o BES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ACCOGLIENZA E SPORTELLO ALLOGGI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rivolto a </a:t>
            </a: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kumimoji="0" lang="it-IT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Ə</a:t>
            </a: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fuori sede, ricercatori e docenti ospiti dell’Ateneo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D209D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COUNSELING PSICOLOGICO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rivolto a </a:t>
            </a: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kumimoji="0" lang="it-IT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Ə</a:t>
            </a: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al personale 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Segnaposto numero diapositiva 4" hidden="1"/>
          <p:cNvSpPr>
            <a:spLocks noGrp="1"/>
          </p:cNvSpPr>
          <p:nvPr>
            <p:ph type="sldNum" sz="quarter" idx="4294967295"/>
          </p:nvPr>
        </p:nvSpPr>
        <p:spPr>
          <a:xfrm>
            <a:off x="6499118" y="6374618"/>
            <a:ext cx="55245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B7398CE-CE7A-457F-A4F1-96AC41944671}" type="slidenum">
              <a:rPr kumimoji="0" lang="nb-NO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6030" y="6077001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Piazzale San Francesco,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cai@unipr.it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http://cai.unipr.it/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Segnaposto immagine 6" descr="DSC04985.JPG">
            <a:extLst>
              <a:ext uri="{FF2B5EF4-FFF2-40B4-BE49-F238E27FC236}">
                <a16:creationId xmlns:a16="http://schemas.microsoft.com/office/drawing/2014/main" id="{061EA5EF-68B5-B3DA-22A1-E3965E4AE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3657600" y="533400"/>
            <a:ext cx="5311637" cy="38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61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73B79-2033-4E4B-A3F1-A815D37E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404813"/>
            <a:ext cx="7543800" cy="717550"/>
          </a:xfrm>
        </p:spPr>
        <p:txBody>
          <a:bodyPr wrap="square" anchor="b">
            <a:normAutofit/>
          </a:bodyPr>
          <a:lstStyle/>
          <a:p>
            <a:r>
              <a:rPr lang="it-IT" b="1" dirty="0"/>
              <a:t>UNIPR: ATENEO INCLUSIVO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F0B7F6-603B-E645-9333-29DF8B03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507" y="1284288"/>
            <a:ext cx="7332535" cy="4759915"/>
          </a:xfrm>
          <a:prstGeom prst="rect">
            <a:avLst/>
          </a:prstGeom>
          <a:noFill/>
          <a:ln w="6350">
            <a:solidFill>
              <a:schemeClr val="tx2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6030" y="6077001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Piazzale San Francesco,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cai@unipr.it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http://cai.unipr.it/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015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D95A7B-A8BE-1C3C-3C7E-BA286AB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6323"/>
            <a:ext cx="7543800" cy="717550"/>
          </a:xfrm>
        </p:spPr>
        <p:txBody>
          <a:bodyPr/>
          <a:lstStyle/>
          <a:p>
            <a:r>
              <a:rPr lang="it-IT" b="1" dirty="0"/>
              <a:t>COSA FARE PRIMA DEGLI ESAMI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E8386D-0253-FB24-D256-D2CCEDCA5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53873"/>
            <a:ext cx="7728409" cy="4759915"/>
          </a:xfrm>
        </p:spPr>
        <p:txBody>
          <a:bodyPr/>
          <a:lstStyle/>
          <a:p>
            <a:r>
              <a:rPr lang="it-IT" b="0" dirty="0"/>
              <a:t>Contattare il Centro Accoglienza e Inclusione (</a:t>
            </a:r>
            <a:r>
              <a:rPr lang="it-IT" b="0" dirty="0">
                <a:hlinkClick r:id="rId2" tooltip="mailto:cai@unipr.it"/>
              </a:rPr>
              <a:t>cai@unipr.it</a:t>
            </a:r>
            <a:r>
              <a:rPr lang="it-IT" b="0" dirty="0"/>
              <a:t>) o la prof.ssa Dolores Rollo (</a:t>
            </a:r>
            <a:r>
              <a:rPr lang="it-IT" b="0" dirty="0">
                <a:hlinkClick r:id="rId3" tooltip="mailto:dolores.rollo@unipr.it"/>
              </a:rPr>
              <a:t>dolores.rollo@unipr.it</a:t>
            </a:r>
            <a:r>
              <a:rPr lang="it-IT" b="0" dirty="0"/>
              <a:t>) per svolgere un colloquio conoscitivo e capire a quali misure compensative e dispensative si può aver accesso.</a:t>
            </a:r>
          </a:p>
          <a:p>
            <a:r>
              <a:rPr lang="it-IT" b="0" dirty="0"/>
              <a:t>Inviare DIRETTAMENTI AI/ALLE DOCENTI la Scheda richiesta di esame personalizzato ALMENO 10 GIORNI LAVORATIVI PRIMA DELL'ESAME, mettendo in Cc l'indirizzo </a:t>
            </a:r>
            <a:r>
              <a:rPr lang="it-IT" b="0" dirty="0">
                <a:hlinkClick r:id="rId2" tooltip="mailto:cai@unipr.it"/>
              </a:rPr>
              <a:t>cai@unipr.it</a:t>
            </a:r>
            <a:r>
              <a:rPr lang="it-IT" b="0" dirty="0"/>
              <a:t> e referente di Dipartimento Prof.ssa Paola </a:t>
            </a:r>
            <a:r>
              <a:rPr lang="it-IT" b="0" dirty="0" err="1"/>
              <a:t>Goffrini</a:t>
            </a:r>
            <a:r>
              <a:rPr lang="it-IT" b="0" dirty="0"/>
              <a:t> (</a:t>
            </a:r>
            <a:r>
              <a:rPr lang="it-IT" b="0" dirty="0">
                <a:hlinkClick r:id="rId4"/>
              </a:rPr>
              <a:t>paola.goffrini@unipr.it</a:t>
            </a:r>
            <a:r>
              <a:rPr lang="it-IT" b="0" dirty="0"/>
              <a:t>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6030" y="6077001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Piazzale San Francesco,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/>
              </a:rPr>
              <a:t>cai@unipr.it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http://cai.unipr.it/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5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52C5672-D32C-641C-77D3-2FBE07174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3" y="3051038"/>
            <a:ext cx="8053833" cy="1818122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478EBE-A8FA-EE98-4552-3927C419C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3" y="973667"/>
            <a:ext cx="8840189" cy="11050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6030" y="6077001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Piazzale San Francesco,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cai@unipr.it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http://cai.unipr.it/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0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it-IT" sz="4400" dirty="0"/>
              <a:t>COUNSELING</a:t>
            </a:r>
            <a:r>
              <a:rPr lang="it-IT" dirty="0"/>
              <a:t> cos’è:</a:t>
            </a: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C0BF1740-566F-8D49-A574-42F70F490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548680"/>
            <a:ext cx="3563888" cy="4351338"/>
          </a:xfrm>
        </p:spPr>
        <p:txBody>
          <a:bodyPr wrap="square" anchor="t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counseling è un percorso di breve durata (5/7 incontri), basato sulla costruzione di una relazione d’aiuto volta a riorganizzare le risorse della persona e a sviluppare strategie di fronteggiamento delle situazioni difficili.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Consiste in colloqui condotti da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psicolog</a:t>
            </a:r>
            <a:r>
              <a:rPr lang="it-IT" sz="1600" dirty="0" err="1">
                <a:solidFill>
                  <a:prstClr val="black"/>
                </a:solidFill>
              </a:rPr>
              <a:t>Ə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psicoterapeut</a:t>
            </a:r>
            <a:r>
              <a:rPr lang="it-IT" sz="1600" dirty="0" err="1">
                <a:solidFill>
                  <a:prstClr val="black"/>
                </a:solidFill>
              </a:rPr>
              <a:t>Ə</a:t>
            </a:r>
            <a:r>
              <a:rPr lang="it-IT" sz="1600" dirty="0">
                <a:solidFill>
                  <a:prstClr val="black"/>
                </a:solidFill>
              </a:rPr>
              <a:t>, </a:t>
            </a:r>
            <a:r>
              <a:rPr lang="it-IT" sz="2000" dirty="0">
                <a:solidFill>
                  <a:prstClr val="black"/>
                </a:solidFill>
              </a:rPr>
              <a:t>ma non è psicoterapia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Destinatari: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it-IT" sz="1800" dirty="0" err="1"/>
              <a:t>Ə</a:t>
            </a:r>
            <a:r>
              <a:rPr lang="it-IT" sz="2000" dirty="0"/>
              <a:t> e </a:t>
            </a:r>
            <a:r>
              <a:rPr lang="it-IT" sz="2000" dirty="0" err="1"/>
              <a:t>dipendent</a:t>
            </a:r>
            <a:r>
              <a:rPr lang="it-IT" sz="1800" dirty="0" err="1">
                <a:solidFill>
                  <a:prstClr val="black"/>
                </a:solidFill>
              </a:rPr>
              <a:t>Ə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F76F38-2519-014B-F734-42000889D2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3024336" cy="3237052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FE2A106-42DC-2174-5AF3-DAE44842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837" y="3569708"/>
            <a:ext cx="3298145" cy="15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9415" tIns="49708" rIns="99415" bIns="49708">
            <a:spAutoFit/>
          </a:bodyPr>
          <a:lstStyle>
            <a:lvl1pPr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96888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993775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490663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989138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463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035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607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179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93775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È in Piazzale San Francesco, 3.</a:t>
            </a:r>
          </a:p>
          <a:p>
            <a:pPr marL="0" marR="0" lvl="0" indent="0" algn="ctr" defTabSz="993775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Per accedere scrivere a:</a:t>
            </a:r>
          </a:p>
          <a:p>
            <a:pPr marL="0" marR="0" lvl="0" indent="0" algn="ctr" defTabSz="993775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  <a:hlinkClick r:id="rId4"/>
              </a:rPr>
              <a:t>counseling@unipr.it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6030" y="6077001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Piazzale San Francesco,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cai@unipr.it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http://cai.unipr.it/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1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038637" y="166551"/>
            <a:ext cx="2827184" cy="584775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3442" y="1464095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attivata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</a:rPr>
              <a:t>contactless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9832" y="5102999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Essere identificato in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sede d’esame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agli studenti universitari da enti e organizzazioni esterni (es. trasporto pubblico, musei, cinema)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4" y="2072937"/>
            <a:ext cx="432000" cy="3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226861"/>
            <a:ext cx="432000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" y="2588717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2564864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3" y="2033181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226861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919252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635732" y="1743412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904905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uppo 2"/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0"/>
          <a:stretch/>
        </p:blipFill>
        <p:spPr bwMode="auto">
          <a:xfrm>
            <a:off x="6522837" y="549448"/>
            <a:ext cx="1730209" cy="11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564543" y="692454"/>
            <a:ext cx="5589767" cy="88695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La Student Card è la Carta Multiservizi, nata dalla collaborazione con Crédit Agricole Italia, dedicata agli studenti dell’Università di Parma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433045" y="236937"/>
            <a:ext cx="803675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Crediti formativi per attività culturali, </a:t>
            </a:r>
          </a:p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artistiche, sociali e sportive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4059" y="1166718"/>
            <a:ext cx="830650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L’Ateneo riconosce, agli studenti dei corsi di studio che ne fanno richiesta, </a:t>
            </a:r>
          </a:p>
          <a:p>
            <a:r>
              <a:rPr lang="it-IT" b="1" dirty="0">
                <a:solidFill>
                  <a:srgbClr val="0070C0"/>
                </a:solidFill>
              </a:rPr>
              <a:t>crediti formativi universitari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rgbClr val="0070C0"/>
                </a:solidFill>
              </a:rPr>
              <a:t>sportivo, culturale, social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70C0"/>
                </a:solidFill>
              </a:rPr>
              <a:t>6 CFU RICONOSCIUTI</a:t>
            </a:r>
          </a:p>
          <a:p>
            <a:endParaRPr lang="it-IT" b="1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Info: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CUS PARMA per i crediti in ambito sportivo: </a:t>
            </a:r>
          </a:p>
          <a:p>
            <a:pPr lvl="1"/>
            <a:r>
              <a:rPr lang="it-IT" sz="1600" dirty="0">
                <a:hlinkClick r:id="rId4"/>
              </a:rPr>
              <a:t>http://www.cusparma.it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CAPAS per i crediti in ambito artistico culturale: </a:t>
            </a:r>
          </a:p>
          <a:p>
            <a:pPr lvl="1"/>
            <a:r>
              <a:rPr lang="it-IT" sz="1600" dirty="0">
                <a:hlinkClick r:id="rId5"/>
              </a:rPr>
              <a:t>http://www.capas.unipr.it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FORUM SOLIDARIET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per i crediti in ambito sociale: </a:t>
            </a:r>
          </a:p>
          <a:p>
            <a:pPr lvl="1"/>
            <a:r>
              <a:rPr lang="it-IT" sz="1600" dirty="0">
                <a:hlinkClick r:id="rId6"/>
              </a:rPr>
              <a:t>formazione@forumsolidarieta.it</a:t>
            </a:r>
            <a:r>
              <a:rPr lang="it-IT" sz="1600" dirty="0"/>
              <a:t>.</a:t>
            </a:r>
            <a:br>
              <a:rPr lang="it-IT" sz="1600" dirty="0"/>
            </a:br>
            <a:endParaRPr lang="it-IT" sz="1600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REGOLAMENTO</a:t>
            </a:r>
          </a:p>
          <a:p>
            <a:r>
              <a:rPr lang="it-IT" sz="1600" dirty="0">
                <a:hlinkClick r:id="rId7"/>
              </a:rPr>
              <a:t>https://www.unipr.it/node/17128</a:t>
            </a:r>
            <a:r>
              <a:rPr lang="it-IT" sz="1600" dirty="0"/>
              <a:t> </a:t>
            </a:r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3" name="Immagine 2" descr="Immagine che contiene persona, sport, gara di atletica, esterni&#10;&#10;Descrizione generata automaticamente">
            <a:extLst>
              <a:ext uri="{FF2B5EF4-FFF2-40B4-BE49-F238E27FC236}">
                <a16:creationId xmlns:a16="http://schemas.microsoft.com/office/drawing/2014/main" id="{E260EF8B-CC7A-4930-98E9-96CA96548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987" y="2062976"/>
            <a:ext cx="2943954" cy="40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2498" y="1184600"/>
            <a:ext cx="57531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Scarica la tua «shopper» virtuale sul sito </a:t>
            </a:r>
            <a:r>
              <a:rPr lang="it-IT" u="sng" dirty="0">
                <a:hlinkClick r:id="rId4"/>
              </a:rPr>
              <a:t>https://ilmondochetiaspetta.unipr.it/welcome-days-2022/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Breve guida dell’Ateneo 2022 con tutti i nostri servizi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mappa delle sedi universitarie in città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l’informativa ISEE (informazioni su compilazione e scadenze)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 dépliant su: </a:t>
            </a:r>
          </a:p>
          <a:p>
            <a:pPr lvl="0"/>
            <a:r>
              <a:rPr lang="it-IT" dirty="0"/>
              <a:t>	- Opportunità di studio all’estero</a:t>
            </a:r>
          </a:p>
          <a:p>
            <a:pPr lvl="0"/>
            <a:r>
              <a:rPr lang="it-IT" dirty="0"/>
              <a:t>	- Centro Accoglienza e Inclusione (servizi per 	studenti con difficoltà, Counseling psicologico, 	sportello alloggi)</a:t>
            </a:r>
          </a:p>
          <a:p>
            <a:pPr lvl="0"/>
            <a:r>
              <a:rPr lang="it-IT" dirty="0"/>
              <a:t>	- Tirocini formativi</a:t>
            </a: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1367734"/>
            <a:ext cx="575313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Agevolazioni per la mobilità urbana (abbonamenti bus sia per le sedi di Parma che di Piacenza):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https://www.unipr.it/servizi/oltre-lo-studio/mobilita-aziendale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https://www.unipr.it/servizi/oltre-lo-studio/cinema-musica-e-teatri-convenzioni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https://www.unipr.it/convenzioni-con-attivita-commerciali-0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AA351-22BE-4BD0-8C3E-127D1F93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A07D24-0568-329F-8735-04DB05743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27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05FDC7-943D-49AF-9480-A027F62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03" y="3768119"/>
            <a:ext cx="3160632" cy="21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94768" y="398566"/>
            <a:ext cx="415447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ASSISTENZA SANITARIA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983341"/>
            <a:ext cx="776160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i="0" dirty="0">
                <a:solidFill>
                  <a:srgbClr val="19191A"/>
                </a:solidFill>
                <a:effectLst/>
              </a:rPr>
              <a:t>Gli studenti e le studentesse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fuori sede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dell’Università di Parma che non abbiano optato per la scelta del medico di medicina generale a Parma e che abbiano bisogno di assistenza sanitaria di base possono 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rivolgersi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gratuitamente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a un elenco di medici di medicina generale del Distretto di Parma, per prestazioni sanitarie contingenti e non urgenti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.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Elenco medici di medicina generale convenzionati: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https://www.unipr.it/assistenza-sanitaria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8753381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- INGLESE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Corsi in preparazione all’idoneità linguistica di inglese: 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corsi di complessive 30 ore su piattaforma Teams</a:t>
            </a: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articolati in incontri settimanali di due ore ciascuno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(12 corsi di livello B1 e 8 corsi di livello B2)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Lo studente può scegliere liberamente quale corso seguire.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all’indirizzo:</a:t>
            </a:r>
            <a:r>
              <a:rPr lang="it-IT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4" tooltip="URL originale: https://www.cla.unipr.it/it/corsi/didattica-istituzionale-corsi-per-studenti-unipr/inglese/78/. Fare clic o toccare se si considera attendibile questo collegamento."/>
              </a:rPr>
              <a:t>https://www.cla.unipr.it/it/corsi/didattica-istituzionale-corsi-per-studenti-unipr/inglese/78/</a:t>
            </a:r>
            <a:endParaRPr lang="it-IT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567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- FRANCESE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Corsi in preparazione all’idoneità linguistica di francese: 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4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dal 4 novembre 1 corso di livello B1 e 1 corso di livello B2, </a:t>
            </a:r>
            <a:r>
              <a:rPr lang="it-IT" sz="24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su piattaforma Teams/in presenza.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4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 </a:t>
            </a:r>
            <a:r>
              <a:rPr lang="it-IT" sz="2400" u="sng" dirty="0">
                <a:solidFill>
                  <a:srgbClr val="4F52B2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https://www.cla.unipr.it/it/corsi/didattica-istituzionale-corsi-per-studenti-unipr/francese/79/</a:t>
            </a: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653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PER STUDENTESSE E STUDENTI CON DSA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437323" y="1777031"/>
            <a:ext cx="794319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Per studentesse e studenti con Disturbo Specifico dell’Apprendimento (DSA) certificato che desiderano migliorare il proprio livello di inglese e devono conseguire l’idoneità linguistica di livello B1 o B2, sono organizzati </a:t>
            </a:r>
            <a:r>
              <a:rPr lang="it-IT" sz="24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corsi progettati e gestiti da figure specializzate nell’insegnamento delle lingue a studenti con DSA.</a:t>
            </a:r>
          </a:p>
          <a:p>
            <a:endParaRPr lang="it-IT" sz="2400" dirty="0">
              <a:solidFill>
                <a:srgbClr val="40404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it-IT" sz="24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er maggiori informazioni consultare la pagina del CLA all’indiri</a:t>
            </a:r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zzo </a:t>
            </a:r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https://www.cla.unipr.it/it/corsi/didattica-istituzionale-corsi-per-studenti-unipr/corsi-di-lingue-per-studenti-dsa/100/</a:t>
            </a:r>
            <a:endParaRPr lang="it-IT" sz="2400" dirty="0">
              <a:solidFill>
                <a:srgbClr val="40404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7797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2448" y="72601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EXTRACURRICULARI 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117231" y="1052201"/>
            <a:ext cx="8909538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80340" algn="l"/>
              </a:tabLst>
            </a:pP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Il Centro Linguistico di Ateneo organizza inoltre </a:t>
            </a:r>
            <a:r>
              <a:rPr lang="it-IT" sz="1800" b="1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corsi extracurriculari gratuiti via Teams non finalizzati al conseguimento dell’idoneità linguistica</a:t>
            </a: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, tenuti da insegnanti madrelingua, per i quali è necessario effettuare l’iscrizione sulla piattaforma Elly del CLA.</a:t>
            </a:r>
          </a:p>
          <a:p>
            <a:pPr>
              <a:tabLst>
                <a:tab pos="180340" algn="l"/>
              </a:tabLst>
            </a:pP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 corsi sono validi anche in preparazione al Language Placement Test per la mobilità internazionale (LPT), dal quale i frequentanti possono essere esonerati previo superamento del test finale.</a:t>
            </a:r>
          </a:p>
          <a:p>
            <a:pPr>
              <a:tabLst>
                <a:tab pos="180340" algn="l"/>
              </a:tabLst>
            </a:pP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Inglese</a:t>
            </a:r>
            <a:r>
              <a:rPr lang="it-IT" sz="1800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A2  - READING&amp;WRITING B1 - LISTENING&amp;SPEAKING B1 - 	READING&amp;WRITING B2 - LISTENING&amp;SPEAKING B2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b="1" dirty="0">
                <a:cs typeface="Segoe UI" panose="020B0502040204020203" pitchFamily="34" charset="0"/>
                <a:hlinkClick r:id="rId5"/>
              </a:rPr>
              <a:t>Francese</a:t>
            </a:r>
            <a:r>
              <a:rPr lang="it-IT" dirty="0"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A2 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6"/>
              </a:rPr>
              <a:t>Spagnolo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B2 - A1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7"/>
              </a:rPr>
              <a:t>Tedesco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b="0" dirty="0">
                <a:solidFill>
                  <a:srgbClr val="242424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B2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1800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8"/>
              </a:rPr>
              <a:t>Portoghese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b="0" dirty="0">
                <a:solidFill>
                  <a:srgbClr val="242424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A2</a:t>
            </a:r>
            <a:endParaRPr lang="it-IT" sz="1800" b="1" dirty="0"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475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209420"/>
            <a:ext cx="8753381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FACCIAMO QUADRATO</a:t>
            </a:r>
          </a:p>
          <a:p>
            <a:pPr algn="ctr"/>
            <a:r>
              <a:rPr lang="it-IT" sz="3200" b="1" dirty="0">
                <a:solidFill>
                  <a:srgbClr val="FFC000"/>
                </a:solidFill>
              </a:rPr>
              <a:t>#UniprSostenibile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2943788" y="1270682"/>
            <a:ext cx="54367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Facciamo quadrato è la campagna di sensibilizzazione che l'Ateneo ha avviato proprio sui temi della sostenibilità.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Nel corso della vita universitaria avrai modo di conoscere nel dettaglio quanto si sta facendo su temi quali mobilità, verde, rifiuti, utilizzo delle risorse, ecc.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Basta poco per iniziare con il piede giusto e contribuire a </a:t>
            </a:r>
            <a:r>
              <a:rPr lang="it-IT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fare la differenza! 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Presta attenzione ai rifiuti che produci, differenziandoli attentamente e collocandoli negli appositi contenitori che troverai posizionati in tutte le sedi dell’Ateneo…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…e non dimenticarti di rimanere informato/a su questi temi, la </a:t>
            </a:r>
            <a:r>
              <a:rPr lang="it-IT" dirty="0">
                <a:solidFill>
                  <a:srgbClr val="000000"/>
                </a:solidFill>
                <a:ea typeface="Times New Roman" panose="02020603050405020304" pitchFamily="18" charset="0"/>
              </a:rPr>
              <a:t>tua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formazione e il tuo futuro passano anche da qui!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CB5300-412D-493A-991D-EA6EBEFC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763346"/>
            <a:ext cx="232594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271677" y="87750"/>
            <a:ext cx="4735207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DOVE SIAMO: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SEDE del corso di laurea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8250" t="33556" r="47000" b="6001"/>
          <a:stretch/>
        </p:blipFill>
        <p:spPr>
          <a:xfrm>
            <a:off x="1638585" y="1524835"/>
            <a:ext cx="6027134" cy="457927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62839" y="1221595"/>
            <a:ext cx="685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PLESSO DI SCIENZE DELLA TERRA-CAMPUS DI SCIENZE E TECNOLOGIE</a:t>
            </a:r>
          </a:p>
        </p:txBody>
      </p:sp>
    </p:spTree>
    <p:extLst>
      <p:ext uri="{BB962C8B-B14F-4D97-AF65-F5344CB8AC3E}">
        <p14:creationId xmlns:p14="http://schemas.microsoft.com/office/powerpoint/2010/main" val="834595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723765" y="333293"/>
            <a:ext cx="5831020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CALENDARIO ACCADEMICO: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 tempi delle lezioni e degli esami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11333" t="33704" r="61000" b="17852"/>
          <a:stretch/>
        </p:blipFill>
        <p:spPr>
          <a:xfrm>
            <a:off x="233823" y="1410510"/>
            <a:ext cx="4512835" cy="44448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12000" t="34296" r="60500" b="6148"/>
          <a:stretch/>
        </p:blipFill>
        <p:spPr>
          <a:xfrm>
            <a:off x="4392692" y="1504379"/>
            <a:ext cx="3737095" cy="45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7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723765" y="333293"/>
            <a:ext cx="5831020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CALENDARIO ACCADEMICO: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 tempi delle lezioni e degli esami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12000" t="35382" r="60500" b="45709"/>
          <a:stretch/>
        </p:blipFill>
        <p:spPr>
          <a:xfrm>
            <a:off x="460220" y="1341120"/>
            <a:ext cx="4452642" cy="17221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11583" t="51630" r="41750" b="21259"/>
          <a:stretch/>
        </p:blipFill>
        <p:spPr>
          <a:xfrm>
            <a:off x="304800" y="3258932"/>
            <a:ext cx="853440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9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44556" y="238539"/>
            <a:ext cx="8150087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I DATI ALMALAUREA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28963" r="65000" b="21259"/>
          <a:stretch/>
        </p:blipFill>
        <p:spPr>
          <a:xfrm>
            <a:off x="3078480" y="1315757"/>
            <a:ext cx="5821404" cy="46571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2250" t="21407" r="79000" b="66592"/>
          <a:stretch/>
        </p:blipFill>
        <p:spPr>
          <a:xfrm>
            <a:off x="233607" y="2122343"/>
            <a:ext cx="2154063" cy="77546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82880" y="1502135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Rapporto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4800" y="2904215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471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Welcome Day 2022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3AF6DA8-199B-4ECE-B314-14320C8D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63" y="844958"/>
            <a:ext cx="6996178" cy="5247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8406" y="211253"/>
            <a:ext cx="518719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WELCOME TO UNIPR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1978406" y="5428519"/>
            <a:ext cx="4942512" cy="103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Dove voi, studenti e studentesse, siete al centro </a:t>
            </a:r>
          </a:p>
          <a:p>
            <a:pPr algn="ctr"/>
            <a:r>
              <a:rPr lang="it-IT" dirty="0"/>
              <a:t>delle nostre azioni!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44556" y="238539"/>
            <a:ext cx="8150087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I DATI ALMALAUREA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2250" t="21407" r="79000" b="66592"/>
          <a:stretch/>
        </p:blipFill>
        <p:spPr>
          <a:xfrm>
            <a:off x="3342567" y="1421303"/>
            <a:ext cx="2154063" cy="77546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t="30148" r="65250" b="38000"/>
          <a:stretch/>
        </p:blipFill>
        <p:spPr>
          <a:xfrm>
            <a:off x="1151206" y="2222110"/>
            <a:ext cx="6981490" cy="359956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59280" y="1639295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Rapporto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562600" y="1624055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56357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88701" y="338419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458670" y="1712934"/>
            <a:ext cx="395326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DELL’UNIVERSITÀ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www.unipr.it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DIPARTIMENTO DI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SCIENZE CHIMICHE, DELLA VITA E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DELLA SOSTENIBILITA’ AMBIENTALE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www.scvsa.unipr.it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CORSO DI LAUREA IN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SCIENZE GEOLOGICHE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corsi.unipr.it/cdl-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geol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8282" y="1542593"/>
            <a:ext cx="5266417" cy="39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Newsletter di Ateneo         UNIPRESENTE!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1 e 16 di ogni mese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6389077" y="1452533"/>
            <a:ext cx="1758461" cy="2564059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772732" y="496796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Instagram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Twitter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YouTube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701034" y="4868960"/>
            <a:ext cx="2807633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993071" y="4933465"/>
            <a:ext cx="246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Numero Verde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Parma </a:t>
            </a:r>
            <a:r>
              <a:rPr lang="it-IT" b="1" dirty="0" err="1">
                <a:solidFill>
                  <a:schemeClr val="tx1"/>
                </a:solidFill>
              </a:rPr>
              <a:t>UniverCity</a:t>
            </a:r>
            <a:r>
              <a:rPr lang="it-IT" b="1" dirty="0">
                <a:solidFill>
                  <a:schemeClr val="tx1"/>
                </a:solidFill>
              </a:rPr>
              <a:t> Info Point/Welcome Point Matricole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9" y="5294753"/>
            <a:ext cx="1948442" cy="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55360" y="211253"/>
            <a:ext cx="823328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GLI STUDENTI IN TUTTI GLI ORGANI COLLEGIALI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DEGLI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DEGLI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628741" y="256263"/>
            <a:ext cx="788651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QUALITÀ DELL’ATENEO È NELLE TUE MANI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594" y="997003"/>
            <a:ext cx="47973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Il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Questionario sull’opinione degli studenti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uno strumento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essenziale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per migliorare 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qualità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della didattica UNIPR</a:t>
            </a:r>
          </a:p>
          <a:p>
            <a:pPr algn="ctr"/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Compilandolo, esprimi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 tua opinione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sulle lezioni che hai frequentato</a:t>
            </a:r>
          </a:p>
          <a:p>
            <a:pPr algn="ctr"/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obbligatorio compilare il questionario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per iscriversi al relativo esame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3163" r="67306" b="27005"/>
          <a:stretch/>
        </p:blipFill>
        <p:spPr>
          <a:xfrm>
            <a:off x="4876800" y="1195754"/>
            <a:ext cx="4267201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636321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ASSICURIAMO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0932" y="1372404"/>
            <a:ext cx="805927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Accoglienza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inclusione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didattica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ricerca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Contatto con il mondo del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lavoro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Internazionalizzazione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BDA2A-A346-476A-A573-AF5BD7B3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1" y="1235895"/>
            <a:ext cx="2977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597208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CHIEDIAMO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05" y="1578466"/>
            <a:ext cx="869406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Rispetto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delle persone, delle regole e delle cose.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Impegno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rigore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nello studio.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Partecipare alle lezioni in modo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attivo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critico.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Vivere la vita universitaria in maniera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aperta e solidale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Sfruttare eventi e occasioni che l’Università ti offre 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e non dimenticarti di tutte queste esperienze, anche dopo la laurea.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6119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48508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768" y="1364379"/>
            <a:ext cx="45010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Per la tutela della dignità 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Se tali principi vengono violati puoi rivolgerti alla Consigliera di fiducia </a:t>
            </a:r>
            <a:r>
              <a:rPr lang="it-IT" sz="2000" u="sng" dirty="0">
                <a:hlinkClick r:id="rId4"/>
              </a:rPr>
              <a:t>consiglieradifiducia@unipr.it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80">
            <a:off x="4896770" y="2648580"/>
            <a:ext cx="3525173" cy="21072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999" y="5550140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4958876" y="4576459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3392" y="388266"/>
            <a:ext cx="69172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CASELLA DI POSTA ELETTRONICA UNIPR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908" y="1109982"/>
            <a:ext cx="39693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Tasse, bandi, premi e agevolazioni</a:t>
            </a:r>
            <a:endParaRPr lang="it-IT" sz="20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Informazioni sul tuo percorso universitario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Eventi, congressi e seminari organizzati in ateneo, corsi di formazione, ecc.</a:t>
            </a:r>
          </a:p>
          <a:p>
            <a:pPr marL="342900" indent="-342900" algn="ctr">
              <a:buFont typeface="+mj-lt"/>
              <a:buAutoNum type="arabicPeriod"/>
            </a:pP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4789F-EDE0-4B53-A1CD-8032EAD7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2" y="1956111"/>
            <a:ext cx="3725760" cy="24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mbreggiatura massima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3978</TotalTime>
  <Words>2097</Words>
  <Application>Microsoft Office PowerPoint</Application>
  <PresentationFormat>Presentazione su schermo (4:3)</PresentationFormat>
  <Paragraphs>327</Paragraphs>
  <Slides>33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Impact</vt:lpstr>
      <vt:lpstr>Symbol</vt:lpstr>
      <vt:lpstr>Times New Roman</vt:lpstr>
      <vt:lpstr>Verdana</vt:lpstr>
      <vt:lpstr>Wingdings</vt:lpstr>
      <vt:lpstr>Wingdings 2</vt:lpstr>
      <vt:lpstr>Tema di Office</vt:lpstr>
      <vt:lpstr>1_NewsPrint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CENTRO ACCOGLIENZA INCLUSIONE</vt:lpstr>
      <vt:lpstr>UNIPR: ATENEO INCLUSIVO</vt:lpstr>
      <vt:lpstr>COSA FARE PRIMA DEGLI ESAMI</vt:lpstr>
      <vt:lpstr>Presentazione standard di PowerPoint</vt:lpstr>
      <vt:lpstr>COUNSELING cos’è: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Gabriella CAVALLI</cp:lastModifiedBy>
  <cp:revision>285</cp:revision>
  <cp:lastPrinted>2018-01-17T12:16:18Z</cp:lastPrinted>
  <dcterms:created xsi:type="dcterms:W3CDTF">2016-12-13T13:19:46Z</dcterms:created>
  <dcterms:modified xsi:type="dcterms:W3CDTF">2022-09-27T09:09:56Z</dcterms:modified>
</cp:coreProperties>
</file>