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7"/>
  </p:notesMasterIdLst>
  <p:sldIdLst>
    <p:sldId id="827" r:id="rId2"/>
    <p:sldId id="835" r:id="rId3"/>
    <p:sldId id="836" r:id="rId4"/>
    <p:sldId id="837" r:id="rId5"/>
    <p:sldId id="82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343" autoAdjust="0"/>
  </p:normalViewPr>
  <p:slideViewPr>
    <p:cSldViewPr showGuides="1">
      <p:cViewPr varScale="1">
        <p:scale>
          <a:sx n="102" d="100"/>
          <a:sy n="102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0D41F1F-6623-AC4F-8E1A-91A893FD2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BDA3A1-5C74-2847-BD57-BFBEE2C1B5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B97D6095-DD23-A640-87DF-563701095BF7}" type="datetimeFigureOut">
              <a:rPr lang="it-IT"/>
              <a:pPr>
                <a:defRPr/>
              </a:pPr>
              <a:t>13/09/22</a:t>
            </a:fld>
            <a:endParaRPr 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F95DA8ED-E7B6-D645-BE60-06FC89E64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4D278A5-9912-904C-988E-6D931B9E7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55C6EE-1AC1-F048-81A1-B78041777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799B19-0636-0A43-B5CE-64A63574B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Roboto" panose="02000000000000000000" pitchFamily="2" charset="0"/>
              </a:defRPr>
            </a:lvl1pPr>
          </a:lstStyle>
          <a:p>
            <a:fld id="{6AE7B3A9-A877-8043-94A5-C7B60FA1688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5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03A7E-91B0-4E5B-92AE-E949F01517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0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9180000" cy="6984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2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997200"/>
            <a:ext cx="24860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92" y="4715089"/>
            <a:ext cx="7543800" cy="1524000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kern="1200" dirty="0">
                <a:solidFill>
                  <a:schemeClr val="bg1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992" y="6239088"/>
            <a:ext cx="7543800" cy="744911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9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562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9225" y="4794112"/>
            <a:ext cx="5524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FBC81-073A-478F-8894-877204136E42}" type="slidenum">
              <a:rPr/>
              <a:pPr>
                <a:defRPr/>
              </a:pPr>
              <a:t>‹N›</a:t>
            </a:fld>
            <a:endParaRPr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Calibri"/>
                <a:ea typeface="Arial Unicode MS" pitchFamily="34" charset="-128"/>
                <a:cs typeface="Calibri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05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5" y="1284288"/>
            <a:ext cx="7543800" cy="4759915"/>
          </a:xfrm>
        </p:spPr>
        <p:txBody>
          <a:bodyPr/>
          <a:lstStyle>
            <a:lvl1pPr>
              <a:buClr>
                <a:srgbClr val="347AFF"/>
              </a:buClr>
              <a:defRPr/>
            </a:lvl1pPr>
            <a:lvl2pPr>
              <a:buClr>
                <a:srgbClr val="347AFF"/>
              </a:buClr>
              <a:defRPr/>
            </a:lvl2pPr>
            <a:lvl3pPr>
              <a:buClr>
                <a:srgbClr val="347AFF"/>
              </a:buClr>
              <a:defRPr/>
            </a:lvl3pPr>
            <a:lvl4pPr>
              <a:buClr>
                <a:srgbClr val="347AFF"/>
              </a:buClr>
              <a:defRPr/>
            </a:lvl4pPr>
            <a:lvl5pPr>
              <a:buClr>
                <a:srgbClr val="347AFF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72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9225" y="4794112"/>
            <a:ext cx="5524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160D-2FFE-45E1-BE04-62BAF4689F0F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6291532"/>
            <a:ext cx="5198104" cy="1190356"/>
          </a:xfrm>
        </p:spPr>
        <p:txBody>
          <a:bodyPr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Brunella Marchione</a:t>
            </a:r>
          </a:p>
        </p:txBody>
      </p:sp>
    </p:spTree>
    <p:extLst>
      <p:ext uri="{BB962C8B-B14F-4D97-AF65-F5344CB8AC3E}">
        <p14:creationId xmlns:p14="http://schemas.microsoft.com/office/powerpoint/2010/main" val="315423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280931"/>
            <a:ext cx="3657600" cy="4726329"/>
          </a:xfr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4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200" b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20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it-IT" sz="1800" b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1" kern="1200" dirty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012" y="1280931"/>
            <a:ext cx="3657600" cy="4726329"/>
          </a:xfrm>
        </p:spPr>
        <p:txBody>
          <a:bodyPr/>
          <a:lstStyle>
            <a:lvl1pPr>
              <a:defRPr lang="it-IT" sz="2400" b="1" kern="1200" dirty="0" smtClean="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546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874713" y="1247775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Calibri"/>
                <a:ea typeface="Arial Unicode MS" pitchFamily="34" charset="-128"/>
                <a:cs typeface="Calibri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96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26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8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026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4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7875" y="404813"/>
            <a:ext cx="7543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5" y="1284288"/>
            <a:ext cx="75438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  <a:p>
            <a:pPr lvl="4"/>
            <a:endParaRPr lang="en-US" dirty="0"/>
          </a:p>
        </p:txBody>
      </p:sp>
      <p:sp>
        <p:nvSpPr>
          <p:cNvPr id="10" name="Rettangolo 9"/>
          <p:cNvSpPr/>
          <p:nvPr userDrawn="1"/>
        </p:nvSpPr>
        <p:spPr bwMode="auto">
          <a:xfrm>
            <a:off x="0" y="6147452"/>
            <a:ext cx="9216000" cy="766763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1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6284113"/>
            <a:ext cx="1547446" cy="4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9118" y="6374618"/>
            <a:ext cx="55245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B7398CE-CE7A-457F-A4F1-96AC41944671}" type="slidenum">
              <a:rPr lang="nb-NO" smtClean="0">
                <a:ea typeface="Arial Unicode MS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nb-NO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6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3600" b="1" kern="1200" smtClean="0">
          <a:solidFill>
            <a:srgbClr val="005EB8"/>
          </a:solidFill>
          <a:latin typeface="Calibri" charset="0"/>
          <a:ea typeface="ＭＳ Ｐゴシック" charset="0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Calibri"/>
          <a:ea typeface="+mn-ea"/>
          <a:cs typeface="Calibri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400" b="1" kern="1200">
          <a:solidFill>
            <a:schemeClr val="tx2"/>
          </a:solidFill>
          <a:latin typeface="Calibri"/>
          <a:ea typeface="+mn-ea"/>
          <a:cs typeface="Calibri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400" b="1" kern="1200">
          <a:solidFill>
            <a:schemeClr val="tx2"/>
          </a:solidFill>
          <a:latin typeface="Calibri"/>
          <a:ea typeface="+mn-ea"/>
          <a:cs typeface="Calibri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000" b="1" kern="1200">
          <a:solidFill>
            <a:schemeClr val="tx2"/>
          </a:solidFill>
          <a:latin typeface="Calibri"/>
          <a:ea typeface="+mn-ea"/>
          <a:cs typeface="Calibri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FAD"/>
        </a:buClr>
        <a:buFont typeface="Arial" pitchFamily="34" charset="0"/>
        <a:buChar char="•"/>
        <a:defRPr sz="2000" b="1" kern="1200">
          <a:solidFill>
            <a:schemeClr val="tx2"/>
          </a:solidFill>
          <a:latin typeface="Calibri"/>
          <a:ea typeface="+mn-ea"/>
          <a:cs typeface="Calibri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cai.unipr.it/it/le-eli-che/42/" TargetMode="External"/><Relationship Id="rId7" Type="http://schemas.openxmlformats.org/officeDocument/2006/relationships/hyperlink" Target="http://cai.unipr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cai@unipr.it" TargetMode="External"/><Relationship Id="rId5" Type="http://schemas.openxmlformats.org/officeDocument/2006/relationships/hyperlink" Target="http://cai.unipr.it/it/couseling-psicologico/140/" TargetMode="External"/><Relationship Id="rId4" Type="http://schemas.openxmlformats.org/officeDocument/2006/relationships/hyperlink" Target="http://cai.unipr.it/it/accoglienza-e-sportello-alloggi/14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olores.rollo@unipr.it" TargetMode="External"/><Relationship Id="rId2" Type="http://schemas.openxmlformats.org/officeDocument/2006/relationships/hyperlink" Target="mailto:cai@unipr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ounseling@unipr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CENTRO ACCOGLIENZA INCLUSIONE</a:t>
            </a: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604244-31AF-634F-B397-25CAD272DE8F}"/>
              </a:ext>
            </a:extLst>
          </p:cNvPr>
          <p:cNvSpPr/>
          <p:nvPr/>
        </p:nvSpPr>
        <p:spPr bwMode="auto"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r>
              <a:rPr lang="it-IT" sz="24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TRE AREE DI COMPETENZA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: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endParaRPr lang="it-IT" sz="1600" b="1" kern="1200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r>
              <a:rPr lang="it-IT" sz="1600" b="1" kern="1200" dirty="0">
                <a:solidFill>
                  <a:srgbClr val="00B0F0"/>
                </a:solidFill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SERVIZIO INCLUSIONE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rivolto a </a:t>
            </a:r>
            <a:r>
              <a:rPr lang="it-IT" sz="1600" b="1" u="sng" kern="1200" dirty="0" err="1">
                <a:solidFill>
                  <a:schemeClr val="tx2"/>
                </a:solidFill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1400" b="1" u="sng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b="1" u="sng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 disabilità, DSA 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e/o BES</a:t>
            </a:r>
            <a:endParaRPr lang="it-IT" sz="1600" b="1" kern="1200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endParaRPr lang="it-IT" sz="1600" b="1" kern="1200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r>
              <a:rPr lang="it-IT" sz="1600" b="1" kern="1200" dirty="0">
                <a:solidFill>
                  <a:srgbClr val="00B050"/>
                </a:solidFill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ACCOGLIENZA E SPORTELLO ALLOGGI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rivolto a </a:t>
            </a:r>
            <a:r>
              <a:rPr lang="it-IT" sz="1600" b="1" u="sng" dirty="0" err="1">
                <a:solidFill>
                  <a:schemeClr val="tx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fuori sede, ricercatori e docenti ospiti dell’Ateneo</a:t>
            </a:r>
            <a:endParaRPr lang="it-IT" sz="1600" b="1" kern="1200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endParaRPr lang="it-IT" sz="1600" b="1" kern="1200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5FAD"/>
              </a:buClr>
            </a:pPr>
            <a:r>
              <a:rPr lang="it-IT" sz="1600" b="1" kern="1200" dirty="0">
                <a:solidFill>
                  <a:srgbClr val="AD209D"/>
                </a:solidFill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 PSICOLOGICO 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rivolto a </a:t>
            </a:r>
            <a:r>
              <a:rPr lang="it-IT" sz="1600" b="1" u="sng" dirty="0" err="1">
                <a:solidFill>
                  <a:schemeClr val="tx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r>
              <a:rPr lang="it-IT" sz="1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it-IT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kern="1200" dirty="0">
                <a:solidFill>
                  <a:schemeClr val="tx2"/>
                </a:solidFill>
                <a:latin typeface="Calibri"/>
                <a:ea typeface="+mn-ea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al personale </a:t>
            </a:r>
            <a:endParaRPr lang="it-IT" sz="1600" b="1" i="0" kern="1200" dirty="0">
              <a:solidFill>
                <a:schemeClr val="tx2"/>
              </a:solidFill>
              <a:effectLst/>
              <a:latin typeface="Calibri"/>
              <a:ea typeface="+mn-ea"/>
              <a:cs typeface="Calibri"/>
            </a:endParaRPr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2A4A4013-D1E2-4032-8492-FF09DEDA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B7398CE-CE7A-457F-A4F1-96AC41944671}" type="slidenum">
              <a:rPr lang="nb-NO" smtClean="0"/>
              <a:pPr>
                <a:spcAft>
                  <a:spcPts val="600"/>
                </a:spcAft>
                <a:defRPr/>
              </a:pPr>
              <a:t>1</a:t>
            </a:fld>
            <a:endParaRPr lang="nb-NO"/>
          </a:p>
        </p:txBody>
      </p:sp>
      <p:sp>
        <p:nvSpPr>
          <p:cNvPr id="5" name="Segnaposto numero diapositiva 4" hidden="1"/>
          <p:cNvSpPr>
            <a:spLocks noGrp="1"/>
          </p:cNvSpPr>
          <p:nvPr>
            <p:ph type="sldNum" sz="quarter" idx="4294967295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7F66D-4825-0B65-C9DF-2EA844E3EFA9}"/>
              </a:ext>
            </a:extLst>
          </p:cNvPr>
          <p:cNvSpPr txBox="1"/>
          <p:nvPr/>
        </p:nvSpPr>
        <p:spPr>
          <a:xfrm>
            <a:off x="6030" y="611933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Piazzale San Francesco, 3</a:t>
            </a:r>
          </a:p>
          <a:p>
            <a:r>
              <a:rPr lang="it-IT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cai@unipr.it</a:t>
            </a:r>
            <a:endParaRPr lang="it-IT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http://cai.unipr.it/</a:t>
            </a:r>
            <a:endParaRPr lang="it-IT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egnaposto immagine 6" descr="DSC04985.JPG">
            <a:extLst>
              <a:ext uri="{FF2B5EF4-FFF2-40B4-BE49-F238E27FC236}">
                <a16:creationId xmlns:a16="http://schemas.microsoft.com/office/drawing/2014/main" id="{061EA5EF-68B5-B3DA-22A1-E3965E4AE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3657600" y="533400"/>
            <a:ext cx="5311637" cy="38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B73B79-2033-4E4B-A3F1-A815D37E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04813"/>
            <a:ext cx="7543800" cy="717550"/>
          </a:xfrm>
        </p:spPr>
        <p:txBody>
          <a:bodyPr wrap="square" anchor="b">
            <a:normAutofit/>
          </a:bodyPr>
          <a:lstStyle/>
          <a:p>
            <a:r>
              <a:rPr lang="it-IT" b="1" dirty="0"/>
              <a:t>UNIPR: ATENEO INCLUSIVO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F0B7F6-603B-E645-9333-29DF8B03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07" y="1284288"/>
            <a:ext cx="7332535" cy="4759915"/>
          </a:xfrm>
          <a:prstGeom prst="rect">
            <a:avLst/>
          </a:prstGeom>
          <a:noFill/>
          <a:ln w="635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FA0847-B3CB-764B-ADE4-813C89EE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B7398CE-CE7A-457F-A4F1-96AC41944671}" type="slidenum">
              <a:rPr lang="nb-NO" smtClean="0"/>
              <a:pPr>
                <a:spcAft>
                  <a:spcPts val="600"/>
                </a:spcAft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54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D95A7B-A8BE-1C3C-3C7E-BA286AB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6323"/>
            <a:ext cx="7543800" cy="717550"/>
          </a:xfrm>
        </p:spPr>
        <p:txBody>
          <a:bodyPr/>
          <a:lstStyle/>
          <a:p>
            <a:r>
              <a:rPr lang="it-IT" b="1" dirty="0"/>
              <a:t>COSA FARE PRIMA DEGLI ESAMI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386D-0253-FB24-D256-D2CCEDCA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53873"/>
            <a:ext cx="7728409" cy="4759915"/>
          </a:xfrm>
        </p:spPr>
        <p:txBody>
          <a:bodyPr/>
          <a:lstStyle/>
          <a:p>
            <a:r>
              <a:rPr lang="it-IT" b="0" dirty="0"/>
              <a:t>Contattare il Centro Accoglienza e Inclusione (</a:t>
            </a:r>
            <a:r>
              <a:rPr lang="it-IT" b="0" dirty="0">
                <a:hlinkClick r:id="rId2" tooltip="mailto:cai@unipr.it"/>
              </a:rPr>
              <a:t>cai@unipr.it</a:t>
            </a:r>
            <a:r>
              <a:rPr lang="it-IT" b="0" dirty="0"/>
              <a:t>) o la prof.ssa Dolores Rollo (</a:t>
            </a:r>
            <a:r>
              <a:rPr lang="it-IT" b="0" dirty="0">
                <a:hlinkClick r:id="rId3" tooltip="mailto:dolores.rollo@unipr.it"/>
              </a:rPr>
              <a:t>dolores.rollo@unipr.it</a:t>
            </a:r>
            <a:r>
              <a:rPr lang="it-IT" b="0" dirty="0"/>
              <a:t>) per svolgere un colloquio conoscitivo e capire a quali misure compensative e dispensative si può aver accesso.</a:t>
            </a:r>
          </a:p>
          <a:p>
            <a:r>
              <a:rPr lang="it-IT" b="0" dirty="0"/>
              <a:t>Inviare DIRETTAMENTI AI/ALLE DOCENTI la Scheda richiesta di esame personalizzato ALMENO 10 GIORNI LAVORATIVI PRIMA DELL'ESAME, mettendo in Cc l'indirizzo </a:t>
            </a:r>
            <a:r>
              <a:rPr lang="it-IT" b="0" dirty="0">
                <a:hlinkClick r:id="rId2" tooltip="mailto:cai@unipr.it"/>
              </a:rPr>
              <a:t>cai@unipr.it</a:t>
            </a:r>
            <a:r>
              <a:rPr lang="it-IT" b="0" dirty="0"/>
              <a:t> e referente di Dipartimento.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ABF60A-6EEB-B96A-38C9-B9476675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92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52C5672-D32C-641C-77D3-2FBE0717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3" y="3051038"/>
            <a:ext cx="8053833" cy="181812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B73C96-6A4D-C4D7-CD8B-D4DFC47C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398CE-CE7A-457F-A4F1-96AC41944671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478EBE-A8FA-EE98-4552-3927C419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1524"/>
            <a:ext cx="806489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it-IT" sz="4400" dirty="0"/>
              <a:t>COUNSELING</a:t>
            </a:r>
            <a:r>
              <a:rPr lang="it-IT" dirty="0"/>
              <a:t> cos’è: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99118" y="6374618"/>
            <a:ext cx="552450" cy="365125"/>
          </a:xfrm>
        </p:spPr>
        <p:txBody>
          <a:bodyPr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7398CE-CE7A-457F-A4F1-96AC41944671}" type="slidenum">
              <a:rPr kumimoji="0" lang="nb-NO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0BF1740-566F-8D49-A574-42F70F490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548680"/>
            <a:ext cx="3563888" cy="4351338"/>
          </a:xfrm>
        </p:spPr>
        <p:txBody>
          <a:bodyPr wrap="square" anchor="t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counseling è un percorso di breve durata (5/7 incontri), basato sulla costruzione di una relazione d’aiuto volta a riorganizzare le risorse della persona e a sviluppare strategie di fronteggiamento delle situazioni difficili.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Consiste in colloqui condotti da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</a:t>
            </a:r>
            <a:r>
              <a:rPr lang="it-IT" sz="1600" dirty="0" err="1">
                <a:solidFill>
                  <a:prstClr val="black"/>
                </a:solidFill>
              </a:rPr>
              <a:t>Ə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psicoterapeut</a:t>
            </a:r>
            <a:r>
              <a:rPr lang="it-IT" sz="1600" dirty="0" err="1">
                <a:solidFill>
                  <a:prstClr val="black"/>
                </a:solidFill>
              </a:rPr>
              <a:t>Ə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2000" dirty="0">
                <a:solidFill>
                  <a:prstClr val="black"/>
                </a:solidFill>
              </a:rPr>
              <a:t>ma non è psicoterapia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Destinatari: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it-IT" sz="1800" dirty="0" err="1"/>
              <a:t>Ə</a:t>
            </a:r>
            <a:r>
              <a:rPr lang="it-IT" sz="2000" dirty="0"/>
              <a:t> e </a:t>
            </a:r>
            <a:r>
              <a:rPr lang="it-IT" sz="2000" dirty="0" err="1"/>
              <a:t>dipendent</a:t>
            </a:r>
            <a:r>
              <a:rPr lang="it-IT" sz="1800" dirty="0" err="1">
                <a:solidFill>
                  <a:prstClr val="black"/>
                </a:solidFill>
              </a:rPr>
              <a:t>Ə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F76F38-2519-014B-F734-42000889D2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3024336" cy="3237052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6FE2A106-42DC-2174-5AF3-DAE44842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37" y="3569708"/>
            <a:ext cx="3298145" cy="1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9415" tIns="49708" rIns="99415" bIns="49708">
            <a:spAutoFit/>
          </a:bodyPr>
          <a:lstStyle>
            <a:lvl1pPr defTabSz="99377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96888" defTabSz="99377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93775" defTabSz="99377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90663" defTabSz="99377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89138" defTabSz="99377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46338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03538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60738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17938" defTabSz="993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93775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È in </a:t>
            </a:r>
            <a:r>
              <a:rPr lang="it-IT" sz="2000" dirty="0">
                <a:solidFill>
                  <a:srgbClr val="0070C0"/>
                </a:solidFill>
                <a:latin typeface="Verdana" charset="0"/>
              </a:rPr>
              <a:t>Piazzale San Francesco, 3.</a:t>
            </a:r>
          </a:p>
          <a:p>
            <a:pPr marL="0" marR="0" lvl="0" indent="0" algn="ctr" defTabSz="993775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Per accedere scrivere a:</a:t>
            </a:r>
          </a:p>
          <a:p>
            <a:pPr marL="0" marR="0" lvl="0" indent="0" algn="ctr" defTabSz="993775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  <a:hlinkClick r:id="rId4"/>
              </a:rPr>
              <a:t>counseling@unipr.it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11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238</Words>
  <Application>Microsoft Macintosh PowerPoint</Application>
  <PresentationFormat>Presentazione su schermo (4:3)</PresentationFormat>
  <Paragraphs>32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Roboto</vt:lpstr>
      <vt:lpstr>Times New Roman</vt:lpstr>
      <vt:lpstr>Verdana</vt:lpstr>
      <vt:lpstr>Wingdings 2</vt:lpstr>
      <vt:lpstr>1_NewsPrint</vt:lpstr>
      <vt:lpstr>CENTRO ACCOGLIENZA INCLUSIONE</vt:lpstr>
      <vt:lpstr>UNIPR: ATENEO INCLUSIVO</vt:lpstr>
      <vt:lpstr>COSA FARE PRIMA DEGLI ESAMI</vt:lpstr>
      <vt:lpstr>Presentazione standard di PowerPoint</vt:lpstr>
      <vt:lpstr>COUNSELING cos’è: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Methodology, skills and professional ethics in Psychological Counselling of Parma’s University</dc:title>
  <dc:creator>.</dc:creator>
  <cp:lastModifiedBy>Dolores ROLLO</cp:lastModifiedBy>
  <cp:revision>450</cp:revision>
  <dcterms:created xsi:type="dcterms:W3CDTF">2013-10-20T07:45:20Z</dcterms:created>
  <dcterms:modified xsi:type="dcterms:W3CDTF">2022-09-13T05:35:01Z</dcterms:modified>
</cp:coreProperties>
</file>