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3"/>
  </p:notesMasterIdLst>
  <p:sldIdLst>
    <p:sldId id="385" r:id="rId2"/>
    <p:sldId id="420" r:id="rId3"/>
    <p:sldId id="405" r:id="rId4"/>
    <p:sldId id="399" r:id="rId5"/>
    <p:sldId id="407" r:id="rId6"/>
    <p:sldId id="413" r:id="rId7"/>
    <p:sldId id="408" r:id="rId8"/>
    <p:sldId id="412" r:id="rId9"/>
    <p:sldId id="411" r:id="rId10"/>
    <p:sldId id="409" r:id="rId11"/>
    <p:sldId id="414" r:id="rId12"/>
    <p:sldId id="415" r:id="rId13"/>
    <p:sldId id="416" r:id="rId14"/>
    <p:sldId id="417" r:id="rId15"/>
    <p:sldId id="418" r:id="rId16"/>
    <p:sldId id="419" r:id="rId17"/>
    <p:sldId id="421" r:id="rId18"/>
    <p:sldId id="423" r:id="rId19"/>
    <p:sldId id="422" r:id="rId20"/>
    <p:sldId id="424" r:id="rId21"/>
    <p:sldId id="384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C2EC"/>
    <a:srgbClr val="59EAF6"/>
    <a:srgbClr val="0AB5C2"/>
    <a:srgbClr val="FFFFFF"/>
    <a:srgbClr val="CC9900"/>
    <a:srgbClr val="385723"/>
    <a:srgbClr val="7C7C7C"/>
    <a:srgbClr val="005EB8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912" autoAdjust="0"/>
    <p:restoredTop sz="90172" autoAdjust="0"/>
  </p:normalViewPr>
  <p:slideViewPr>
    <p:cSldViewPr snapToGrid="0" snapToObjects="1">
      <p:cViewPr varScale="1">
        <p:scale>
          <a:sx n="103" d="100"/>
          <a:sy n="103" d="100"/>
        </p:scale>
        <p:origin x="14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93D22-5E59-6345-BAEE-97E74818A753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9A7F0-6D8E-B34C-8D35-E84AE3A68D0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21370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FB76B5-D980-4A73-85F3-2E8C94B0AAE1}" type="slidenum">
              <a:rPr lang="it-IT" smtClean="0"/>
              <a:pPr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4272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9A7F0-6D8E-B34C-8D35-E84AE3A68D04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17790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9A7F0-6D8E-B34C-8D35-E84AE3A68D04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26940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09A7F0-6D8E-B34C-8D35-E84AE3A68D04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93244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09A7F0-6D8E-B34C-8D35-E84AE3A68D04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03898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09A7F0-6D8E-B34C-8D35-E84AE3A68D04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60654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09A7F0-6D8E-B34C-8D35-E84AE3A68D04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64735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09A7F0-6D8E-B34C-8D35-E84AE3A68D04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057418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09A7F0-6D8E-B34C-8D35-E84AE3A68D04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26587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09A7F0-6D8E-B34C-8D35-E84AE3A68D04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14913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COPIARE DA EMAIL DEL 18.01.2021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09A7F0-6D8E-B34C-8D35-E84AE3A68D04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2608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9A7F0-6D8E-B34C-8D35-E84AE3A68D04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3488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09A7F0-6D8E-B34C-8D35-E84AE3A68D04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73176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F9A24F-50E3-0C44-A1C2-83D24528629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4765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09A7F0-6D8E-B34C-8D35-E84AE3A68D04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7837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9A7F0-6D8E-B34C-8D35-E84AE3A68D04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70384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9A7F0-6D8E-B34C-8D35-E84AE3A68D04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2929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***delibera prossimo CdS – in sospeso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9A7F0-6D8E-B34C-8D35-E84AE3A68D04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8777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9A7F0-6D8E-B34C-8D35-E84AE3A68D04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0883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9A7F0-6D8E-B34C-8D35-E84AE3A68D04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538928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09A7F0-6D8E-B34C-8D35-E84AE3A68D04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9161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616-FA92-0F44-B6D1-81F6EA6AE92C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32A5-23E3-C647-AAB1-C723956778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616-FA92-0F44-B6D1-81F6EA6AE92C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32A5-23E3-C647-AAB1-C723956778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616-FA92-0F44-B6D1-81F6EA6AE92C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32A5-23E3-C647-AAB1-C723956778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616-FA92-0F44-B6D1-81F6EA6AE92C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32A5-23E3-C647-AAB1-C723956778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616-FA92-0F44-B6D1-81F6EA6AE92C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32A5-23E3-C647-AAB1-C723956778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616-FA92-0F44-B6D1-81F6EA6AE92C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32A5-23E3-C647-AAB1-C723956778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616-FA92-0F44-B6D1-81F6EA6AE92C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32A5-23E3-C647-AAB1-C723956778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616-FA92-0F44-B6D1-81F6EA6AE92C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32A5-23E3-C647-AAB1-C723956778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616-FA92-0F44-B6D1-81F6EA6AE92C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32A5-23E3-C647-AAB1-C723956778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616-FA92-0F44-B6D1-81F6EA6AE92C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32A5-23E3-C647-AAB1-C723956778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C3616-FA92-0F44-B6D1-81F6EA6AE92C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032A5-23E3-C647-AAB1-C723956778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8C3616-FA92-0F44-B6D1-81F6EA6AE92C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A032A5-23E3-C647-AAB1-C723956778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619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tirocinionline@unipr.it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dl-em.unipr.it/it/degreecourse/details/197626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mailto:guido.cristini@unipr.it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dl-salim.unipr.it/" TargetMode="External"/><Relationship Id="rId5" Type="http://schemas.openxmlformats.org/officeDocument/2006/relationships/hyperlink" Target="mailto:didattica.sea@unipr.it" TargetMode="External"/><Relationship Id="rId4" Type="http://schemas.openxmlformats.org/officeDocument/2006/relationships/hyperlink" Target="mailto:giada.salvietti@unipr.it" TargetMode="External"/><Relationship Id="rId9" Type="http://schemas.openxmlformats.org/officeDocument/2006/relationships/image" Target="../media/image4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unipr.it/sites/default/files/allegatiparagrafo/12-12-2018/s3_guida_studenti_3.1.pdf" TargetMode="External"/><Relationship Id="rId4" Type="http://schemas.openxmlformats.org/officeDocument/2006/relationships/hyperlink" Target="https://www.unipr.it/sites/default/files/2022-07/Tabella%20tutor%20accademici_%20CdL_Master%20in%20agg_27.05.2022_0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unipr.it/servizi/servizi-lo-studio/tirocini-e-stage/tirocini-curriculari-line/procedura-aziende#:~:text=%20L%E2%80%99azienda%20deve%20preliminarmente%2C%20anche%20se%20%C3%A8%20gi%C3%A0,convenzione%20scegliendo%20la%20voce%20convenzioni%20nella...%20More%20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>
            <a:extLst>
              <a:ext uri="{FF2B5EF4-FFF2-40B4-BE49-F238E27FC236}">
                <a16:creationId xmlns:a16="http://schemas.microsoft.com/office/drawing/2014/main" id="{74085883-C829-47A2-869D-79D314AA1304}"/>
              </a:ext>
            </a:extLst>
          </p:cNvPr>
          <p:cNvSpPr/>
          <p:nvPr/>
        </p:nvSpPr>
        <p:spPr>
          <a:xfrm>
            <a:off x="0" y="6150708"/>
            <a:ext cx="9144000" cy="765907"/>
          </a:xfrm>
          <a:prstGeom prst="rect">
            <a:avLst/>
          </a:prstGeom>
          <a:solidFill>
            <a:srgbClr val="005EB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03175" y="919033"/>
            <a:ext cx="8377880" cy="227982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3000" b="1" dirty="0">
                <a:latin typeface="Baskerville Old Face" panose="02020602080505020303" pitchFamily="18" charset="0"/>
              </a:rPr>
              <a:t>	</a:t>
            </a:r>
            <a:br>
              <a:rPr lang="it-IT" sz="3000" b="1" dirty="0">
                <a:latin typeface="Baskerville Old Face" panose="02020602080505020303" pitchFamily="18" charset="0"/>
              </a:rPr>
            </a:br>
            <a:br>
              <a:rPr lang="it-IT" sz="3000" b="1" dirty="0">
                <a:latin typeface="Baskerville Old Face" panose="02020602080505020303" pitchFamily="18" charset="0"/>
              </a:rPr>
            </a:br>
            <a:br>
              <a:rPr lang="it-IT" sz="3000" b="1" dirty="0">
                <a:latin typeface="Baskerville Old Face" panose="02020602080505020303" pitchFamily="18" charset="0"/>
              </a:rPr>
            </a:br>
            <a:br>
              <a:rPr lang="it-IT" sz="3000" b="1" dirty="0">
                <a:latin typeface="Baskerville Old Face" panose="02020602080505020303" pitchFamily="18" charset="0"/>
              </a:rPr>
            </a:br>
            <a:br>
              <a:rPr lang="it-IT" sz="3000" b="1" dirty="0">
                <a:latin typeface="Baskerville Old Face" panose="02020602080505020303" pitchFamily="18" charset="0"/>
              </a:rPr>
            </a:br>
            <a:br>
              <a:rPr lang="it-IT" sz="3000" b="1" dirty="0">
                <a:latin typeface="Baskerville Old Face" panose="02020602080505020303" pitchFamily="18" charset="0"/>
              </a:rPr>
            </a:br>
            <a:br>
              <a:rPr lang="it-IT" sz="3000" b="1" dirty="0">
                <a:latin typeface="Baskerville Old Face" panose="02020602080505020303" pitchFamily="18" charset="0"/>
              </a:rPr>
            </a:br>
            <a:br>
              <a:rPr lang="it-IT" sz="3000" b="1" dirty="0">
                <a:latin typeface="Baskerville Old Face" panose="02020602080505020303" pitchFamily="18" charset="0"/>
              </a:rPr>
            </a:br>
            <a:br>
              <a:rPr lang="it-IT" sz="3000" b="1" dirty="0">
                <a:latin typeface="Baskerville Old Face" panose="02020602080505020303" pitchFamily="18" charset="0"/>
              </a:rPr>
            </a:br>
            <a:br>
              <a:rPr lang="it-IT" sz="3000" b="1" dirty="0">
                <a:latin typeface="Baskerville Old Face" panose="02020602080505020303" pitchFamily="18" charset="0"/>
              </a:rPr>
            </a:br>
            <a:endParaRPr lang="it-IT" sz="2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Rettangolo 4"/>
          <p:cNvSpPr/>
          <p:nvPr/>
        </p:nvSpPr>
        <p:spPr>
          <a:xfrm>
            <a:off x="220437" y="2437428"/>
            <a:ext cx="8620388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200" b="1" i="1" dirty="0">
                <a:solidFill>
                  <a:schemeClr val="accent1"/>
                </a:solidFill>
                <a:latin typeface="+mj-lt"/>
              </a:rPr>
              <a:t>CORSO DI LAUREA TRIENNALE</a:t>
            </a:r>
            <a:r>
              <a:rPr lang="it-IT" sz="4800" b="1" i="1" dirty="0">
                <a:solidFill>
                  <a:schemeClr val="accent1"/>
                </a:solidFill>
                <a:latin typeface="+mj-lt"/>
              </a:rPr>
              <a:t> </a:t>
            </a:r>
          </a:p>
          <a:p>
            <a:pPr algn="ctr"/>
            <a:endParaRPr lang="it-IT" sz="1500" i="1" dirty="0">
              <a:solidFill>
                <a:schemeClr val="accent1"/>
              </a:solidFill>
              <a:latin typeface="+mj-lt"/>
            </a:endParaRPr>
          </a:p>
          <a:p>
            <a:pPr algn="ctr"/>
            <a:r>
              <a:rPr lang="it-IT" sz="3600" i="1" dirty="0">
                <a:solidFill>
                  <a:schemeClr val="accent1"/>
                </a:solidFill>
                <a:latin typeface="+mj-lt"/>
              </a:rPr>
              <a:t>SISTEMA ALIMENTARE: Sostenibilità, Management e Tecnologie</a:t>
            </a:r>
          </a:p>
          <a:p>
            <a:pPr algn="ctr"/>
            <a:endParaRPr lang="it-IT" sz="1500" i="1" dirty="0">
              <a:solidFill>
                <a:schemeClr val="accent1"/>
              </a:solidFill>
              <a:latin typeface="+mj-lt"/>
            </a:endParaRPr>
          </a:p>
          <a:p>
            <a:pPr algn="ctr"/>
            <a:r>
              <a:rPr lang="it-IT" sz="3600" b="1" i="1" dirty="0">
                <a:solidFill>
                  <a:schemeClr val="accent1"/>
                </a:solidFill>
                <a:latin typeface="+mj-lt"/>
              </a:rPr>
              <a:t>Guida ai tirocini / attività lavorativa</a:t>
            </a:r>
            <a:endParaRPr lang="it-IT" sz="4800" b="1" i="1" dirty="0">
              <a:solidFill>
                <a:schemeClr val="accent1"/>
              </a:solidFill>
              <a:latin typeface="+mj-lt"/>
            </a:endParaRP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0152" y="265887"/>
            <a:ext cx="1871663" cy="1693069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9F68808A-CD8B-4D53-B8AE-5D9003111A67}"/>
              </a:ext>
            </a:extLst>
          </p:cNvPr>
          <p:cNvSpPr txBox="1"/>
          <p:nvPr/>
        </p:nvSpPr>
        <p:spPr>
          <a:xfrm>
            <a:off x="117227" y="6420656"/>
            <a:ext cx="61495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FOOD SYSTEM: SUSTAINABILITY, MANAGEMENT AND TECHNOLOGIES</a:t>
            </a:r>
          </a:p>
        </p:txBody>
      </p:sp>
      <p:grpSp>
        <p:nvGrpSpPr>
          <p:cNvPr id="10" name="Gruppo 9">
            <a:extLst>
              <a:ext uri="{FF2B5EF4-FFF2-40B4-BE49-F238E27FC236}">
                <a16:creationId xmlns:a16="http://schemas.microsoft.com/office/drawing/2014/main" id="{EA93DAEE-7C97-4CBD-BBF5-76F1DFEB76FB}"/>
              </a:ext>
            </a:extLst>
          </p:cNvPr>
          <p:cNvGrpSpPr/>
          <p:nvPr/>
        </p:nvGrpSpPr>
        <p:grpSpPr>
          <a:xfrm>
            <a:off x="0" y="6287216"/>
            <a:ext cx="9144000" cy="629399"/>
            <a:chOff x="0" y="6150708"/>
            <a:chExt cx="9144000" cy="765907"/>
          </a:xfrm>
        </p:grpSpPr>
        <p:sp>
          <p:nvSpPr>
            <p:cNvPr id="11" name="Rettangolo 10">
              <a:extLst>
                <a:ext uri="{FF2B5EF4-FFF2-40B4-BE49-F238E27FC236}">
                  <a16:creationId xmlns:a16="http://schemas.microsoft.com/office/drawing/2014/main" id="{771EEAC9-1D04-45C4-ADBF-FBF317F8FF44}"/>
                </a:ext>
              </a:extLst>
            </p:cNvPr>
            <p:cNvSpPr/>
            <p:nvPr/>
          </p:nvSpPr>
          <p:spPr>
            <a:xfrm>
              <a:off x="0" y="6150708"/>
              <a:ext cx="9144000" cy="765907"/>
            </a:xfrm>
            <a:prstGeom prst="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12" name="Immagine 11">
              <a:extLst>
                <a:ext uri="{FF2B5EF4-FFF2-40B4-BE49-F238E27FC236}">
                  <a16:creationId xmlns:a16="http://schemas.microsoft.com/office/drawing/2014/main" id="{54C04A4C-4333-43B6-A638-F88FBB6D830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69923" y="6287216"/>
              <a:ext cx="1356845" cy="492890"/>
            </a:xfrm>
            <a:prstGeom prst="rect">
              <a:avLst/>
            </a:prstGeom>
          </p:spPr>
        </p:pic>
      </p:grp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01D23FD1-D888-4E89-94A9-39B94113EB6E}"/>
              </a:ext>
            </a:extLst>
          </p:cNvPr>
          <p:cNvSpPr txBox="1"/>
          <p:nvPr/>
        </p:nvSpPr>
        <p:spPr>
          <a:xfrm>
            <a:off x="117227" y="6364384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SISTEMA ALIMENTARE: SOSTENIBILITA’, MANAGEMENT E TECNOLOGIE</a:t>
            </a:r>
          </a:p>
        </p:txBody>
      </p:sp>
    </p:spTree>
    <p:extLst>
      <p:ext uri="{BB962C8B-B14F-4D97-AF65-F5344CB8AC3E}">
        <p14:creationId xmlns:p14="http://schemas.microsoft.com/office/powerpoint/2010/main" val="2495076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6326135"/>
            <a:ext cx="9144000" cy="590480"/>
            <a:chOff x="0" y="6150708"/>
            <a:chExt cx="9144000" cy="765907"/>
          </a:xfrm>
        </p:grpSpPr>
        <p:sp>
          <p:nvSpPr>
            <p:cNvPr id="5" name="Rettangolo 4"/>
            <p:cNvSpPr/>
            <p:nvPr/>
          </p:nvSpPr>
          <p:spPr>
            <a:xfrm>
              <a:off x="0" y="6150708"/>
              <a:ext cx="9144000" cy="765907"/>
            </a:xfrm>
            <a:prstGeom prst="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9" name="Immagin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5103" y="6287217"/>
              <a:ext cx="1301666" cy="492890"/>
            </a:xfrm>
            <a:prstGeom prst="rect">
              <a:avLst/>
            </a:prstGeom>
          </p:spPr>
        </p:pic>
      </p:grpSp>
      <p:sp>
        <p:nvSpPr>
          <p:cNvPr id="11" name="Titolo 8">
            <a:extLst>
              <a:ext uri="{FF2B5EF4-FFF2-40B4-BE49-F238E27FC236}">
                <a16:creationId xmlns:a16="http://schemas.microsoft.com/office/drawing/2014/main" id="{6FEC04AD-DB28-436D-8E09-5E4CD4944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135" y="390676"/>
            <a:ext cx="9172135" cy="568279"/>
          </a:xfrm>
        </p:spPr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005EB8"/>
                </a:solidFill>
                <a:latin typeface="+mn-lt"/>
                <a:ea typeface="+mn-ea"/>
                <a:cs typeface="+mn-cs"/>
              </a:rPr>
              <a:t>CHIUDERE IL TIROCINIO</a:t>
            </a:r>
          </a:p>
        </p:txBody>
      </p:sp>
      <p:sp>
        <p:nvSpPr>
          <p:cNvPr id="24" name="Rettangolo arrotondato 11">
            <a:extLst>
              <a:ext uri="{FF2B5EF4-FFF2-40B4-BE49-F238E27FC236}">
                <a16:creationId xmlns:a16="http://schemas.microsoft.com/office/drawing/2014/main" id="{727A2F87-AFB2-49E9-9656-5D0444F269D1}"/>
              </a:ext>
            </a:extLst>
          </p:cNvPr>
          <p:cNvSpPr/>
          <p:nvPr/>
        </p:nvSpPr>
        <p:spPr>
          <a:xfrm>
            <a:off x="545690" y="1445343"/>
            <a:ext cx="8351279" cy="2610464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r>
              <a:rPr lang="it-IT" sz="2000" b="1" dirty="0">
                <a:solidFill>
                  <a:srgbClr val="0070C0"/>
                </a:solidFill>
              </a:rPr>
              <a:t>PER LA CHIUSURA DEL TIROCINIO, AL TERMINE DELLE 150 ORE, DOVRETE INSERIRE I DOCUMENTI RICHIESTI SECONDO LA PROCEDURA:</a:t>
            </a:r>
          </a:p>
          <a:p>
            <a:pPr marL="342900" indent="-342900" algn="ctr">
              <a:buFontTx/>
              <a:buChar char="-"/>
            </a:pPr>
            <a:endParaRPr lang="it-IT" sz="2000" b="1" dirty="0">
              <a:solidFill>
                <a:srgbClr val="0070C0"/>
              </a:solidFill>
            </a:endParaRPr>
          </a:p>
          <a:p>
            <a:pPr marL="342900" indent="-342900" algn="ctr">
              <a:buFontTx/>
              <a:buChar char="-"/>
            </a:pPr>
            <a:r>
              <a:rPr lang="it-IT" sz="2000" b="1" dirty="0">
                <a:solidFill>
                  <a:srgbClr val="0070C0"/>
                </a:solidFill>
              </a:rPr>
              <a:t>COMPILAZIONE DEL QUESTIONARIO ESSE3;</a:t>
            </a:r>
          </a:p>
          <a:p>
            <a:pPr marL="342900" indent="-342900" algn="ctr">
              <a:buFontTx/>
              <a:buChar char="-"/>
            </a:pPr>
            <a:r>
              <a:rPr lang="it-IT" sz="2000" b="1" dirty="0">
                <a:solidFill>
                  <a:srgbClr val="0070C0"/>
                </a:solidFill>
              </a:rPr>
              <a:t>FOGLIO PRESENZE TIMBRATO E CONTROFIRMATO DAL TUTOR AZIENDALE;</a:t>
            </a:r>
          </a:p>
          <a:p>
            <a:pPr algn="ctr"/>
            <a:r>
              <a:rPr lang="it-IT" sz="2000" b="1" dirty="0">
                <a:solidFill>
                  <a:srgbClr val="0070C0"/>
                </a:solidFill>
              </a:rPr>
              <a:t>- RELAZIONE DELL’ATTIVITA’ SVOLTA SOTTOSCRITTA DAL TUTOR AZIENDALE</a:t>
            </a: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F954905-87BD-4799-B33B-05224114E430}"/>
              </a:ext>
            </a:extLst>
          </p:cNvPr>
          <p:cNvSpPr txBox="1"/>
          <p:nvPr/>
        </p:nvSpPr>
        <p:spPr>
          <a:xfrm>
            <a:off x="117227" y="6459920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SISTEMA ALIMENTARE: SOSTENIBILITA’, MANAGEMENT E TECNOLOGIE</a:t>
            </a:r>
          </a:p>
        </p:txBody>
      </p:sp>
      <p:sp>
        <p:nvSpPr>
          <p:cNvPr id="8" name="Rettangolo arrotondato 11">
            <a:extLst>
              <a:ext uri="{FF2B5EF4-FFF2-40B4-BE49-F238E27FC236}">
                <a16:creationId xmlns:a16="http://schemas.microsoft.com/office/drawing/2014/main" id="{DA61FC9A-A018-4EFE-9C53-00AA8ED9BF21}"/>
              </a:ext>
            </a:extLst>
          </p:cNvPr>
          <p:cNvSpPr/>
          <p:nvPr/>
        </p:nvSpPr>
        <p:spPr>
          <a:xfrm>
            <a:off x="768064" y="4564709"/>
            <a:ext cx="2969898" cy="1135934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E’ PREVISTO UN FORMAT PER LA RELAZIONE ?</a:t>
            </a:r>
          </a:p>
        </p:txBody>
      </p:sp>
      <p:sp>
        <p:nvSpPr>
          <p:cNvPr id="12" name="Freccia in giù 11">
            <a:extLst>
              <a:ext uri="{FF2B5EF4-FFF2-40B4-BE49-F238E27FC236}">
                <a16:creationId xmlns:a16="http://schemas.microsoft.com/office/drawing/2014/main" id="{1A0D343D-38D2-4D44-86F6-49C3702D4D77}"/>
              </a:ext>
            </a:extLst>
          </p:cNvPr>
          <p:cNvSpPr/>
          <p:nvPr/>
        </p:nvSpPr>
        <p:spPr>
          <a:xfrm rot="16200000">
            <a:off x="4263018" y="4754936"/>
            <a:ext cx="369170" cy="8720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899FA5D4-77DC-4461-9429-B5974120A29B}"/>
              </a:ext>
            </a:extLst>
          </p:cNvPr>
          <p:cNvSpPr/>
          <p:nvPr/>
        </p:nvSpPr>
        <p:spPr>
          <a:xfrm>
            <a:off x="5132433" y="4534914"/>
            <a:ext cx="3243503" cy="1276034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NO, l’importante è che sia esaustiva rispetto alle mansioni svolte e alla formazione ricevuta in azienda. </a:t>
            </a:r>
          </a:p>
        </p:txBody>
      </p:sp>
    </p:spTree>
    <p:extLst>
      <p:ext uri="{BB962C8B-B14F-4D97-AF65-F5344CB8AC3E}">
        <p14:creationId xmlns:p14="http://schemas.microsoft.com/office/powerpoint/2010/main" val="598848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6326135"/>
            <a:ext cx="9144000" cy="590480"/>
            <a:chOff x="0" y="6150708"/>
            <a:chExt cx="9144000" cy="765907"/>
          </a:xfrm>
        </p:grpSpPr>
        <p:sp>
          <p:nvSpPr>
            <p:cNvPr id="5" name="Rettangolo 4"/>
            <p:cNvSpPr/>
            <p:nvPr/>
          </p:nvSpPr>
          <p:spPr>
            <a:xfrm>
              <a:off x="0" y="6150708"/>
              <a:ext cx="9144000" cy="765907"/>
            </a:xfrm>
            <a:prstGeom prst="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9" name="Immagin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5103" y="6287217"/>
              <a:ext cx="1301666" cy="492890"/>
            </a:xfrm>
            <a:prstGeom prst="rect">
              <a:avLst/>
            </a:prstGeom>
          </p:spPr>
        </p:pic>
      </p:grp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F954905-87BD-4799-B33B-05224114E430}"/>
              </a:ext>
            </a:extLst>
          </p:cNvPr>
          <p:cNvSpPr txBox="1"/>
          <p:nvPr/>
        </p:nvSpPr>
        <p:spPr>
          <a:xfrm>
            <a:off x="117227" y="6459920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SISTEMA ALIMENTARE: SOSTENIBILITA’, MANAGEMENT E TECNOLOGIE</a:t>
            </a:r>
          </a:p>
        </p:txBody>
      </p:sp>
      <p:sp>
        <p:nvSpPr>
          <p:cNvPr id="8" name="Rettangolo arrotondato 11">
            <a:extLst>
              <a:ext uri="{FF2B5EF4-FFF2-40B4-BE49-F238E27FC236}">
                <a16:creationId xmlns:a16="http://schemas.microsoft.com/office/drawing/2014/main" id="{34D96378-F1D3-4B9C-8B0E-73B2E5FB46BA}"/>
              </a:ext>
            </a:extLst>
          </p:cNvPr>
          <p:cNvSpPr/>
          <p:nvPr/>
        </p:nvSpPr>
        <p:spPr>
          <a:xfrm>
            <a:off x="1128252" y="899957"/>
            <a:ext cx="6887496" cy="3037862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u="sng" dirty="0">
              <a:solidFill>
                <a:srgbClr val="0070C0"/>
              </a:solidFill>
            </a:endParaRPr>
          </a:p>
          <a:p>
            <a:pPr algn="ctr"/>
            <a:endParaRPr lang="it-IT" sz="2000" b="1" u="sng" dirty="0">
              <a:solidFill>
                <a:srgbClr val="0070C0"/>
              </a:solidFill>
            </a:endParaRPr>
          </a:p>
          <a:p>
            <a:pPr algn="ctr"/>
            <a:endParaRPr lang="it-IT" sz="2000" b="1" u="sng" dirty="0">
              <a:solidFill>
                <a:srgbClr val="0070C0"/>
              </a:solidFill>
            </a:endParaRPr>
          </a:p>
          <a:p>
            <a:pPr algn="ctr"/>
            <a:endParaRPr lang="it-IT" sz="2000" b="1" u="sng" dirty="0">
              <a:solidFill>
                <a:srgbClr val="0070C0"/>
              </a:solidFill>
            </a:endParaRPr>
          </a:p>
          <a:p>
            <a:pPr algn="ctr"/>
            <a:r>
              <a:rPr lang="it-IT" sz="2000" b="1" u="sng" dirty="0">
                <a:solidFill>
                  <a:srgbClr val="0070C0"/>
                </a:solidFill>
              </a:rPr>
              <a:t>PER QUALUNQUE DIFFICOLTA’ NELLE FASI DI ATTIVAZIONE O DI CHIUSURA DEL TIROCINIO, FARE RIFERIMENTO DIRETTAMENTE ALL’UFFICIO TIROCINI:</a:t>
            </a:r>
          </a:p>
          <a:p>
            <a:pPr algn="ctr"/>
            <a:r>
              <a:rPr lang="it-IT" sz="2000" b="0" i="0" dirty="0">
                <a:solidFill>
                  <a:srgbClr val="333333"/>
                </a:solidFill>
                <a:effectLst/>
                <a:latin typeface="Helvetica Neue"/>
              </a:rPr>
              <a:t> </a:t>
            </a:r>
            <a:r>
              <a:rPr lang="it-IT" sz="2000" b="0" i="0" u="sng" dirty="0">
                <a:solidFill>
                  <a:srgbClr val="333333"/>
                </a:solidFill>
                <a:effectLst/>
                <a:latin typeface="Helvetica Neue"/>
                <a:hlinkClick r:id="rId4"/>
              </a:rPr>
              <a:t>tirocinionline@unipr.it</a:t>
            </a:r>
            <a:endParaRPr lang="it-IT" sz="2000" b="0" i="0" u="sng" dirty="0">
              <a:solidFill>
                <a:srgbClr val="333333"/>
              </a:solidFill>
              <a:effectLst/>
              <a:latin typeface="Helvetica Neue"/>
            </a:endParaRPr>
          </a:p>
          <a:p>
            <a:pPr algn="ctr"/>
            <a:endParaRPr lang="it-IT" sz="2000" u="sng" dirty="0">
              <a:solidFill>
                <a:srgbClr val="333333"/>
              </a:solidFill>
              <a:latin typeface="Helvetica Neue"/>
            </a:endParaRPr>
          </a:p>
          <a:p>
            <a:pPr algn="ctr"/>
            <a:r>
              <a:rPr lang="it-IT" sz="2000" b="1" u="sng" dirty="0">
                <a:solidFill>
                  <a:srgbClr val="0070C0"/>
                </a:solidFill>
              </a:rPr>
              <a:t>LA REGISTRAZIONE IN CARRIERA VIENE FATTA AUTOMATICAMENTE DALLA SEGRETERIA STUDENTI</a:t>
            </a:r>
            <a:endParaRPr lang="it-IT" sz="2000" b="1" u="sng" dirty="0">
              <a:solidFill>
                <a:srgbClr val="333333"/>
              </a:solidFill>
              <a:latin typeface="Helvetica Neue"/>
            </a:endParaRPr>
          </a:p>
          <a:p>
            <a:pPr algn="ctr"/>
            <a:endParaRPr lang="it-IT" sz="2000" b="1" u="sng" dirty="0">
              <a:solidFill>
                <a:srgbClr val="0070C0"/>
              </a:solidFill>
            </a:endParaRPr>
          </a:p>
          <a:p>
            <a:pPr algn="ctr"/>
            <a:endParaRPr lang="it-IT" sz="2000" b="1" u="sng" dirty="0">
              <a:solidFill>
                <a:srgbClr val="0070C0"/>
              </a:solidFill>
            </a:endParaRPr>
          </a:p>
          <a:p>
            <a:pPr algn="ctr"/>
            <a:endParaRPr lang="it-IT" sz="2000" b="1" u="sng" dirty="0">
              <a:solidFill>
                <a:srgbClr val="0070C0"/>
              </a:solidFill>
            </a:endParaRPr>
          </a:p>
          <a:p>
            <a:pPr algn="ctr"/>
            <a:endParaRPr lang="it-IT" sz="2000" b="1" u="sng" dirty="0">
              <a:solidFill>
                <a:srgbClr val="0070C0"/>
              </a:solidFill>
            </a:endParaRPr>
          </a:p>
          <a:p>
            <a:pPr algn="ctr"/>
            <a:endParaRPr lang="it-IT" sz="2000" b="1" u="sng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5547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AB5C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554" y="159372"/>
            <a:ext cx="1547446" cy="492890"/>
          </a:xfrm>
          <a:prstGeom prst="rect">
            <a:avLst/>
          </a:prstGeom>
        </p:spPr>
      </p:pic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B7D52B31-1BEF-47AB-B82A-1C33AC2760E9}"/>
              </a:ext>
            </a:extLst>
          </p:cNvPr>
          <p:cNvSpPr/>
          <p:nvPr/>
        </p:nvSpPr>
        <p:spPr>
          <a:xfrm>
            <a:off x="1320800" y="2196925"/>
            <a:ext cx="6705600" cy="2753766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4800" dirty="0">
                <a:solidFill>
                  <a:srgbClr val="0070C0"/>
                </a:solidFill>
                <a:latin typeface="Calibri" panose="020F0502020204030204"/>
              </a:rPr>
              <a:t>RICONOSCIMENTO ATTIVITA’ LAVORATIVA</a:t>
            </a:r>
            <a:endParaRPr kumimoji="0" lang="it-IT" sz="4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35A99A4-EF5B-4D91-BE35-6B0F6C47927B}"/>
              </a:ext>
            </a:extLst>
          </p:cNvPr>
          <p:cNvSpPr txBox="1"/>
          <p:nvPr/>
        </p:nvSpPr>
        <p:spPr>
          <a:xfrm>
            <a:off x="117227" y="6364384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SISTEMA ALIMENTARE: SOSTENIBILITA’, MANAGEMENT E TECNOLOGIE</a:t>
            </a:r>
          </a:p>
        </p:txBody>
      </p:sp>
    </p:spTree>
    <p:extLst>
      <p:ext uri="{BB962C8B-B14F-4D97-AF65-F5344CB8AC3E}">
        <p14:creationId xmlns:p14="http://schemas.microsoft.com/office/powerpoint/2010/main" val="934882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6326135"/>
            <a:ext cx="9144000" cy="590480"/>
            <a:chOff x="0" y="6150708"/>
            <a:chExt cx="9144000" cy="765907"/>
          </a:xfrm>
        </p:grpSpPr>
        <p:sp>
          <p:nvSpPr>
            <p:cNvPr id="5" name="Rettangolo 4"/>
            <p:cNvSpPr/>
            <p:nvPr/>
          </p:nvSpPr>
          <p:spPr>
            <a:xfrm>
              <a:off x="0" y="6150708"/>
              <a:ext cx="9144000" cy="765907"/>
            </a:xfrm>
            <a:prstGeom prst="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9" name="Immagin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5103" y="6287217"/>
              <a:ext cx="1301666" cy="492890"/>
            </a:xfrm>
            <a:prstGeom prst="rect">
              <a:avLst/>
            </a:prstGeom>
          </p:spPr>
        </p:pic>
      </p:grpSp>
      <p:sp>
        <p:nvSpPr>
          <p:cNvPr id="11" name="Titolo 8">
            <a:extLst>
              <a:ext uri="{FF2B5EF4-FFF2-40B4-BE49-F238E27FC236}">
                <a16:creationId xmlns:a16="http://schemas.microsoft.com/office/drawing/2014/main" id="{6FEC04AD-DB28-436D-8E09-5E4CD4944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135" y="390676"/>
            <a:ext cx="9172135" cy="568279"/>
          </a:xfrm>
        </p:spPr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005EB8"/>
                </a:solidFill>
                <a:latin typeface="+mn-lt"/>
                <a:ea typeface="+mn-ea"/>
                <a:cs typeface="+mn-cs"/>
              </a:rPr>
              <a:t>VALUTAZIONE DELL’ ATTIVITA’ LAVORATIVA</a:t>
            </a:r>
          </a:p>
        </p:txBody>
      </p:sp>
      <p:sp>
        <p:nvSpPr>
          <p:cNvPr id="24" name="Rettangolo arrotondato 11">
            <a:extLst>
              <a:ext uri="{FF2B5EF4-FFF2-40B4-BE49-F238E27FC236}">
                <a16:creationId xmlns:a16="http://schemas.microsoft.com/office/drawing/2014/main" id="{727A2F87-AFB2-49E9-9656-5D0444F269D1}"/>
              </a:ext>
            </a:extLst>
          </p:cNvPr>
          <p:cNvSpPr/>
          <p:nvPr/>
        </p:nvSpPr>
        <p:spPr>
          <a:xfrm>
            <a:off x="817378" y="1700890"/>
            <a:ext cx="7558558" cy="2630310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E’ POSSIBILE CHIEDERE IL RICONOSCIMENTO DELL’ ATTIVITA’ LAVORATIVA AI FINI DEL TIROCINIO, INVIANDO UNA VALUTAZIONE PREVENTIVA AL PRESIDENTE DEL CORSO (Prof. Guido Cristini), CHE VALUTERA’ LA COMPATIBILITA’ DELLA MANSIONE SVOLTA E DELL’ATTIVITA’ D’IMPRESA CON GLI OBIETTIVI E LE TEMATICHE DEL CORSO.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F954905-87BD-4799-B33B-05224114E430}"/>
              </a:ext>
            </a:extLst>
          </p:cNvPr>
          <p:cNvSpPr txBox="1"/>
          <p:nvPr/>
        </p:nvSpPr>
        <p:spPr>
          <a:xfrm>
            <a:off x="117227" y="6459920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SISTEMA ALIMENTARE: SOSTENIBILITA’, MANAGEMENT E TECNOLOGIE</a:t>
            </a:r>
          </a:p>
        </p:txBody>
      </p:sp>
    </p:spTree>
    <p:extLst>
      <p:ext uri="{BB962C8B-B14F-4D97-AF65-F5344CB8AC3E}">
        <p14:creationId xmlns:p14="http://schemas.microsoft.com/office/powerpoint/2010/main" val="3543302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6326135"/>
            <a:ext cx="9144000" cy="590480"/>
            <a:chOff x="0" y="6150708"/>
            <a:chExt cx="9144000" cy="765907"/>
          </a:xfrm>
        </p:grpSpPr>
        <p:sp>
          <p:nvSpPr>
            <p:cNvPr id="5" name="Rettangolo 4"/>
            <p:cNvSpPr/>
            <p:nvPr/>
          </p:nvSpPr>
          <p:spPr>
            <a:xfrm>
              <a:off x="0" y="6150708"/>
              <a:ext cx="9144000" cy="765907"/>
            </a:xfrm>
            <a:prstGeom prst="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9" name="Immagin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5103" y="6287217"/>
              <a:ext cx="1301666" cy="492890"/>
            </a:xfrm>
            <a:prstGeom prst="rect">
              <a:avLst/>
            </a:prstGeom>
          </p:spPr>
        </p:pic>
      </p:grpSp>
      <p:sp>
        <p:nvSpPr>
          <p:cNvPr id="11" name="Titolo 8">
            <a:extLst>
              <a:ext uri="{FF2B5EF4-FFF2-40B4-BE49-F238E27FC236}">
                <a16:creationId xmlns:a16="http://schemas.microsoft.com/office/drawing/2014/main" id="{6FEC04AD-DB28-436D-8E09-5E4CD4944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135" y="390676"/>
            <a:ext cx="9172135" cy="568279"/>
          </a:xfrm>
        </p:spPr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005EB8"/>
                </a:solidFill>
                <a:latin typeface="+mn-lt"/>
                <a:ea typeface="+mn-ea"/>
                <a:cs typeface="+mn-cs"/>
              </a:rPr>
              <a:t>ATTIVITA’ LAVORATIVA – FAQ: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F954905-87BD-4799-B33B-05224114E430}"/>
              </a:ext>
            </a:extLst>
          </p:cNvPr>
          <p:cNvSpPr txBox="1"/>
          <p:nvPr/>
        </p:nvSpPr>
        <p:spPr>
          <a:xfrm>
            <a:off x="117227" y="6459920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SISTEMA ALIMENTARE: SOSTENIBILITA’, MANAGEMENT E TECNOLOGIE</a:t>
            </a:r>
          </a:p>
        </p:txBody>
      </p:sp>
      <p:sp>
        <p:nvSpPr>
          <p:cNvPr id="8" name="Rettangolo arrotondato 11">
            <a:extLst>
              <a:ext uri="{FF2B5EF4-FFF2-40B4-BE49-F238E27FC236}">
                <a16:creationId xmlns:a16="http://schemas.microsoft.com/office/drawing/2014/main" id="{4734B02B-9A6E-4956-BBF0-02794BDF96F0}"/>
              </a:ext>
            </a:extLst>
          </p:cNvPr>
          <p:cNvSpPr/>
          <p:nvPr/>
        </p:nvSpPr>
        <p:spPr>
          <a:xfrm>
            <a:off x="325224" y="1456267"/>
            <a:ext cx="4159043" cy="1419668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E’ NECESSARIO UNO SPECIFICO TIPO DI CONTRATTO CHE QUALIFICHI L’ATTIVITA’ LAVORATIVA?</a:t>
            </a:r>
          </a:p>
        </p:txBody>
      </p:sp>
      <p:sp>
        <p:nvSpPr>
          <p:cNvPr id="12" name="Rettangolo arrotondato 11">
            <a:extLst>
              <a:ext uri="{FF2B5EF4-FFF2-40B4-BE49-F238E27FC236}">
                <a16:creationId xmlns:a16="http://schemas.microsoft.com/office/drawing/2014/main" id="{B955D8E9-ED9F-47B0-A3BB-A29551AEAEAB}"/>
              </a:ext>
            </a:extLst>
          </p:cNvPr>
          <p:cNvSpPr/>
          <p:nvPr/>
        </p:nvSpPr>
        <p:spPr>
          <a:xfrm>
            <a:off x="325224" y="3195015"/>
            <a:ext cx="4262282" cy="1315155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PER L’ATTIVITA’ LAVORATIVA RIMANGONO I VINCOLI LEGATI ALLA PARENTELA?</a:t>
            </a: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DC43EDC6-8EDE-4248-87AF-A7D9890375AC}"/>
              </a:ext>
            </a:extLst>
          </p:cNvPr>
          <p:cNvSpPr/>
          <p:nvPr/>
        </p:nvSpPr>
        <p:spPr>
          <a:xfrm>
            <a:off x="4779993" y="1456267"/>
            <a:ext cx="4071310" cy="141966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Non esiste uno specifico vincolo in questo senso. Il Presidente ha facoltà di riconoscere anche stage formativi extracurriculari o apprendistati, purché conformi agli obiettivi del corso. </a:t>
            </a: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9542CF41-CC5A-4F1D-9C40-FD993789FC9F}"/>
              </a:ext>
            </a:extLst>
          </p:cNvPr>
          <p:cNvSpPr/>
          <p:nvPr/>
        </p:nvSpPr>
        <p:spPr>
          <a:xfrm>
            <a:off x="4810248" y="3134219"/>
            <a:ext cx="4071310" cy="1419668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SI, dato che l’attività lavorativa è equiparata al tirocinio, non si può riconoscere qualora sussistano gli stessi vincoli di parentela già segnalati.</a:t>
            </a:r>
          </a:p>
        </p:txBody>
      </p:sp>
      <p:sp>
        <p:nvSpPr>
          <p:cNvPr id="16" name="Rettangolo arrotondato 11">
            <a:extLst>
              <a:ext uri="{FF2B5EF4-FFF2-40B4-BE49-F238E27FC236}">
                <a16:creationId xmlns:a16="http://schemas.microsoft.com/office/drawing/2014/main" id="{AC553C95-D03B-412C-89AC-FA85F59FB9AE}"/>
              </a:ext>
            </a:extLst>
          </p:cNvPr>
          <p:cNvSpPr/>
          <p:nvPr/>
        </p:nvSpPr>
        <p:spPr>
          <a:xfrm>
            <a:off x="325224" y="4802765"/>
            <a:ext cx="4262282" cy="1315155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SONO UNO STUDENTE PART-TIME. POSSO COPRIRE IL TIROCINIO CON IL MIO LAVORO?</a:t>
            </a:r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BA834984-F4A1-415C-8D9F-6917D3F3AC6B}"/>
              </a:ext>
            </a:extLst>
          </p:cNvPr>
          <p:cNvSpPr/>
          <p:nvPr/>
        </p:nvSpPr>
        <p:spPr>
          <a:xfrm>
            <a:off x="4867726" y="4812171"/>
            <a:ext cx="3983577" cy="1359532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SI, ma solo se l’attività lavorativa svolta è coerente con gli obiettivi del corso di studi. In caso contrario, dovrà comunque svolgere un tirocinio.</a:t>
            </a:r>
          </a:p>
        </p:txBody>
      </p:sp>
    </p:spTree>
    <p:extLst>
      <p:ext uri="{BB962C8B-B14F-4D97-AF65-F5344CB8AC3E}">
        <p14:creationId xmlns:p14="http://schemas.microsoft.com/office/powerpoint/2010/main" val="32101800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6326135"/>
            <a:ext cx="9144000" cy="590480"/>
            <a:chOff x="0" y="6150708"/>
            <a:chExt cx="9144000" cy="765907"/>
          </a:xfrm>
        </p:grpSpPr>
        <p:sp>
          <p:nvSpPr>
            <p:cNvPr id="5" name="Rettangolo 4"/>
            <p:cNvSpPr/>
            <p:nvPr/>
          </p:nvSpPr>
          <p:spPr>
            <a:xfrm>
              <a:off x="0" y="6150708"/>
              <a:ext cx="9144000" cy="765907"/>
            </a:xfrm>
            <a:prstGeom prst="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9" name="Immagin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5103" y="6287217"/>
              <a:ext cx="1301666" cy="492890"/>
            </a:xfrm>
            <a:prstGeom prst="rect">
              <a:avLst/>
            </a:prstGeom>
          </p:spPr>
        </p:pic>
      </p:grpSp>
      <p:sp>
        <p:nvSpPr>
          <p:cNvPr id="11" name="Titolo 8">
            <a:extLst>
              <a:ext uri="{FF2B5EF4-FFF2-40B4-BE49-F238E27FC236}">
                <a16:creationId xmlns:a16="http://schemas.microsoft.com/office/drawing/2014/main" id="{6FEC04AD-DB28-436D-8E09-5E4CD4944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135" y="390676"/>
            <a:ext cx="9172135" cy="568279"/>
          </a:xfrm>
        </p:spPr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005EB8"/>
                </a:solidFill>
                <a:latin typeface="+mn-lt"/>
                <a:ea typeface="+mn-ea"/>
                <a:cs typeface="+mn-cs"/>
              </a:rPr>
              <a:t>DOCUMENTI DA PRESENTARE</a:t>
            </a:r>
          </a:p>
        </p:txBody>
      </p:sp>
      <p:sp>
        <p:nvSpPr>
          <p:cNvPr id="24" name="Rettangolo arrotondato 11">
            <a:extLst>
              <a:ext uri="{FF2B5EF4-FFF2-40B4-BE49-F238E27FC236}">
                <a16:creationId xmlns:a16="http://schemas.microsoft.com/office/drawing/2014/main" id="{727A2F87-AFB2-49E9-9656-5D0444F269D1}"/>
              </a:ext>
            </a:extLst>
          </p:cNvPr>
          <p:cNvSpPr/>
          <p:nvPr/>
        </p:nvSpPr>
        <p:spPr>
          <a:xfrm>
            <a:off x="270126" y="1555683"/>
            <a:ext cx="8603748" cy="3746634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 IL PRESIDENTE DARA’ PARERE FAVOREVOLE AL RICONOSCIMENTO DELL’ATTIVITA’ LAVORATIVA, SI DEVE PROCEDERE NEL SEGUENTE MODO: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it-IT" sz="2000" b="1" dirty="0">
              <a:solidFill>
                <a:srgbClr val="0070C0"/>
              </a:solidFill>
              <a:latin typeface="Calibri" panose="020F0502020204030204"/>
            </a:endParaRP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it-IT" sz="2000" b="1" dirty="0">
                <a:solidFill>
                  <a:srgbClr val="0070C0"/>
                </a:solidFill>
                <a:latin typeface="Calibri" panose="020F0502020204030204"/>
              </a:rPr>
              <a:t>Conteggiare 150 ore lavorative, richieste ai fini dell’assegnazione dei 6 CFU previsti dal piano di studi;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it-IT" sz="2000" b="1" dirty="0">
                <a:solidFill>
                  <a:srgbClr val="0070C0"/>
                </a:solidFill>
                <a:latin typeface="Calibri" panose="020F0502020204030204"/>
              </a:rPr>
              <a:t>Inviare al Presidente e, in copia, al Tutor del corso: 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lphaLcPeriod"/>
              <a:tabLst/>
              <a:defRPr/>
            </a:pPr>
            <a:r>
              <a:rPr lang="it-IT" sz="2000" b="1" dirty="0">
                <a:solidFill>
                  <a:srgbClr val="0070C0"/>
                </a:solidFill>
                <a:latin typeface="Calibri" panose="020F0502020204030204"/>
              </a:rPr>
              <a:t>Documento attestante le ore svolte (contratto, cedolino, busta paga, ecc); 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lphaLcPeriod"/>
              <a:tabLst/>
              <a:defRPr/>
            </a:pPr>
            <a:r>
              <a:rPr lang="it-IT" sz="2000" b="1" dirty="0">
                <a:solidFill>
                  <a:srgbClr val="0070C0"/>
                </a:solidFill>
                <a:latin typeface="Calibri" panose="020F0502020204030204"/>
              </a:rPr>
              <a:t>Relazione (min. 1 pag. Word) in cui si descrive l’attività dell’impresa presso cui si lavora, l’attività svolta all’interno di detta impresa e i collegamenti tematici con le materie oggetto del Corso di Studi 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AutoNum type="alphaLcPeriod"/>
              <a:tabLst/>
              <a:defRPr/>
            </a:pPr>
            <a:endParaRPr lang="it-IT" sz="2000" b="1" dirty="0">
              <a:solidFill>
                <a:srgbClr val="0070C0"/>
              </a:solidFill>
              <a:latin typeface="Calibri" panose="020F0502020204030204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F954905-87BD-4799-B33B-05224114E430}"/>
              </a:ext>
            </a:extLst>
          </p:cNvPr>
          <p:cNvSpPr txBox="1"/>
          <p:nvPr/>
        </p:nvSpPr>
        <p:spPr>
          <a:xfrm>
            <a:off x="117227" y="6459920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SISTEMA ALIMENTARE: SOSTENIBILITA’, MANAGEMENT E TECNOLOGIE</a:t>
            </a:r>
          </a:p>
        </p:txBody>
      </p:sp>
    </p:spTree>
    <p:extLst>
      <p:ext uri="{BB962C8B-B14F-4D97-AF65-F5344CB8AC3E}">
        <p14:creationId xmlns:p14="http://schemas.microsoft.com/office/powerpoint/2010/main" val="3439192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6326135"/>
            <a:ext cx="9144000" cy="590480"/>
            <a:chOff x="0" y="6150708"/>
            <a:chExt cx="9144000" cy="765907"/>
          </a:xfrm>
        </p:grpSpPr>
        <p:sp>
          <p:nvSpPr>
            <p:cNvPr id="5" name="Rettangolo 4"/>
            <p:cNvSpPr/>
            <p:nvPr/>
          </p:nvSpPr>
          <p:spPr>
            <a:xfrm>
              <a:off x="0" y="6150708"/>
              <a:ext cx="9144000" cy="765907"/>
            </a:xfrm>
            <a:prstGeom prst="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9" name="Immagin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5103" y="6287217"/>
              <a:ext cx="1301666" cy="492890"/>
            </a:xfrm>
            <a:prstGeom prst="rect">
              <a:avLst/>
            </a:prstGeom>
          </p:spPr>
        </p:pic>
      </p:grpSp>
      <p:sp>
        <p:nvSpPr>
          <p:cNvPr id="11" name="Titolo 8">
            <a:extLst>
              <a:ext uri="{FF2B5EF4-FFF2-40B4-BE49-F238E27FC236}">
                <a16:creationId xmlns:a16="http://schemas.microsoft.com/office/drawing/2014/main" id="{6FEC04AD-DB28-436D-8E09-5E4CD4944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135" y="390676"/>
            <a:ext cx="9172135" cy="568279"/>
          </a:xfrm>
        </p:spPr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005EB8"/>
                </a:solidFill>
                <a:latin typeface="+mn-lt"/>
                <a:ea typeface="+mn-ea"/>
                <a:cs typeface="+mn-cs"/>
              </a:rPr>
              <a:t>VERBALIZZAZIONE</a:t>
            </a:r>
          </a:p>
        </p:txBody>
      </p:sp>
      <p:sp>
        <p:nvSpPr>
          <p:cNvPr id="24" name="Rettangolo arrotondato 11">
            <a:extLst>
              <a:ext uri="{FF2B5EF4-FFF2-40B4-BE49-F238E27FC236}">
                <a16:creationId xmlns:a16="http://schemas.microsoft.com/office/drawing/2014/main" id="{727A2F87-AFB2-49E9-9656-5D0444F269D1}"/>
              </a:ext>
            </a:extLst>
          </p:cNvPr>
          <p:cNvSpPr/>
          <p:nvPr/>
        </p:nvSpPr>
        <p:spPr>
          <a:xfrm>
            <a:off x="270126" y="1555683"/>
            <a:ext cx="8603748" cy="204292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000" b="1" dirty="0">
                <a:solidFill>
                  <a:srgbClr val="0070C0"/>
                </a:solidFill>
                <a:latin typeface="Calibri" panose="020F0502020204030204"/>
              </a:rPr>
              <a:t>PER LA RICHIESTA DI VALIDAZIONE DELL’ATTIVITA’ LAVORATIVA NON SI PUO’ PROCEDERE TRAMITE ESSE3.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000" b="1" dirty="0">
                <a:solidFill>
                  <a:srgbClr val="0070C0"/>
                </a:solidFill>
                <a:latin typeface="Calibri" panose="020F0502020204030204"/>
              </a:rPr>
              <a:t>UNA VOLTA INVIATA LA DOCUMENTAZIONE AL PRESIDENTE, QUESTI PRODURRA’ UN VERBALE AD HOC CHE SARA’ TRASMESSO ALLA SEGRETERIA STUDENTI, LA QUALE A SUA VOLTA INSERIRA’ I 6 CFU SVOLTI IN CARRIERA.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000" b="1" dirty="0">
              <a:solidFill>
                <a:srgbClr val="0070C0"/>
              </a:solidFill>
              <a:latin typeface="Calibri" panose="020F0502020204030204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F954905-87BD-4799-B33B-05224114E430}"/>
              </a:ext>
            </a:extLst>
          </p:cNvPr>
          <p:cNvSpPr txBox="1"/>
          <p:nvPr/>
        </p:nvSpPr>
        <p:spPr>
          <a:xfrm>
            <a:off x="117227" y="6459920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SISTEMA ALIMENTARE: SOSTENIBILITA’, MANAGEMENT E TECNOLOGIE</a:t>
            </a:r>
          </a:p>
        </p:txBody>
      </p:sp>
      <p:sp>
        <p:nvSpPr>
          <p:cNvPr id="8" name="Rettangolo arrotondato 11">
            <a:extLst>
              <a:ext uri="{FF2B5EF4-FFF2-40B4-BE49-F238E27FC236}">
                <a16:creationId xmlns:a16="http://schemas.microsoft.com/office/drawing/2014/main" id="{0F3EDACD-0AA3-4FBD-8D4C-334A5613A4E2}"/>
              </a:ext>
            </a:extLst>
          </p:cNvPr>
          <p:cNvSpPr/>
          <p:nvPr/>
        </p:nvSpPr>
        <p:spPr>
          <a:xfrm>
            <a:off x="270126" y="3842476"/>
            <a:ext cx="8603748" cy="1459842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000" b="1" dirty="0">
                <a:solidFill>
                  <a:srgbClr val="0070C0"/>
                </a:solidFill>
                <a:latin typeface="Calibri" panose="020F0502020204030204"/>
              </a:rPr>
              <a:t>ESSENDO EQUIPARATO AL TIROCINIO, ANCHE IN QUESTO CASO DEV’ESSERE PRESENTE IN PIANO DI STUDI IL «TIROCINIO PRESSO STRUTTURA ESTERNA – STE» </a:t>
            </a:r>
          </a:p>
        </p:txBody>
      </p:sp>
    </p:spTree>
    <p:extLst>
      <p:ext uri="{BB962C8B-B14F-4D97-AF65-F5344CB8AC3E}">
        <p14:creationId xmlns:p14="http://schemas.microsoft.com/office/powerpoint/2010/main" val="29975293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9EA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554" y="159372"/>
            <a:ext cx="1547446" cy="492890"/>
          </a:xfrm>
          <a:prstGeom prst="rect">
            <a:avLst/>
          </a:prstGeom>
        </p:spPr>
      </p:pic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B7D52B31-1BEF-47AB-B82A-1C33AC2760E9}"/>
              </a:ext>
            </a:extLst>
          </p:cNvPr>
          <p:cNvSpPr/>
          <p:nvPr/>
        </p:nvSpPr>
        <p:spPr>
          <a:xfrm>
            <a:off x="1320800" y="2196925"/>
            <a:ext cx="6705600" cy="2753766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TIROCINIO INTERNO ALL’ ATENEO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35A99A4-EF5B-4D91-BE35-6B0F6C47927B}"/>
              </a:ext>
            </a:extLst>
          </p:cNvPr>
          <p:cNvSpPr txBox="1"/>
          <p:nvPr/>
        </p:nvSpPr>
        <p:spPr>
          <a:xfrm>
            <a:off x="117227" y="6364384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SISTEMA ALIMENTARE: SOSTENIBILITA’, MANAGEMENT E TECNOLOGIE</a:t>
            </a:r>
          </a:p>
        </p:txBody>
      </p:sp>
    </p:spTree>
    <p:extLst>
      <p:ext uri="{BB962C8B-B14F-4D97-AF65-F5344CB8AC3E}">
        <p14:creationId xmlns:p14="http://schemas.microsoft.com/office/powerpoint/2010/main" val="1500006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6326135"/>
            <a:ext cx="9144000" cy="590480"/>
            <a:chOff x="0" y="6150708"/>
            <a:chExt cx="9144000" cy="765907"/>
          </a:xfrm>
        </p:grpSpPr>
        <p:sp>
          <p:nvSpPr>
            <p:cNvPr id="5" name="Rettangolo 4"/>
            <p:cNvSpPr/>
            <p:nvPr/>
          </p:nvSpPr>
          <p:spPr>
            <a:xfrm>
              <a:off x="0" y="6150708"/>
              <a:ext cx="9144000" cy="765907"/>
            </a:xfrm>
            <a:prstGeom prst="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9" name="Immagin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5103" y="6287217"/>
              <a:ext cx="1301666" cy="492890"/>
            </a:xfrm>
            <a:prstGeom prst="rect">
              <a:avLst/>
            </a:prstGeom>
          </p:spPr>
        </p:pic>
      </p:grpSp>
      <p:sp>
        <p:nvSpPr>
          <p:cNvPr id="11" name="Titolo 8">
            <a:extLst>
              <a:ext uri="{FF2B5EF4-FFF2-40B4-BE49-F238E27FC236}">
                <a16:creationId xmlns:a16="http://schemas.microsoft.com/office/drawing/2014/main" id="{6FEC04AD-DB28-436D-8E09-5E4CD4944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135" y="390676"/>
            <a:ext cx="9172135" cy="568279"/>
          </a:xfrm>
        </p:spPr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005EB8"/>
                </a:solidFill>
                <a:latin typeface="+mn-lt"/>
                <a:ea typeface="+mn-ea"/>
                <a:cs typeface="+mn-cs"/>
              </a:rPr>
              <a:t>OFFERTE TIROCINI INTERNI</a:t>
            </a:r>
          </a:p>
        </p:txBody>
      </p:sp>
      <p:sp>
        <p:nvSpPr>
          <p:cNvPr id="24" name="Rettangolo arrotondato 11">
            <a:extLst>
              <a:ext uri="{FF2B5EF4-FFF2-40B4-BE49-F238E27FC236}">
                <a16:creationId xmlns:a16="http://schemas.microsoft.com/office/drawing/2014/main" id="{727A2F87-AFB2-49E9-9656-5D0444F269D1}"/>
              </a:ext>
            </a:extLst>
          </p:cNvPr>
          <p:cNvSpPr/>
          <p:nvPr/>
        </p:nvSpPr>
        <p:spPr>
          <a:xfrm>
            <a:off x="270126" y="1555683"/>
            <a:ext cx="8603748" cy="2042923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it-IT" sz="2000" b="1" dirty="0">
              <a:solidFill>
                <a:srgbClr val="0070C0"/>
              </a:solidFill>
              <a:latin typeface="Calibri" panose="020F0502020204030204"/>
            </a:endParaRPr>
          </a:p>
          <a:p>
            <a:pPr algn="l"/>
            <a:r>
              <a:rPr lang="it-IT" sz="2000" b="1" dirty="0">
                <a:solidFill>
                  <a:srgbClr val="0070C0"/>
                </a:solidFill>
                <a:latin typeface="Calibri" panose="020F0502020204030204"/>
              </a:rPr>
              <a:t>PER CONOSCERE LE OFFERTE DI TIROCINI INTERNI E’ NECESSARIO RIVOLGERSI DIRETTAMENTE AI DOCENTI REFERENTI PER I TRE DIPARTIMENTI: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000" b="1" dirty="0">
                <a:solidFill>
                  <a:srgbClr val="0070C0"/>
                </a:solidFill>
                <a:latin typeface="Calibri" panose="020F0502020204030204"/>
              </a:rPr>
              <a:t>PROF. MARCO FERRETTI – DIP. SCIENZE ECONOMICHE E AZIENDALI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000" b="1" dirty="0">
                <a:solidFill>
                  <a:srgbClr val="0070C0"/>
                </a:solidFill>
                <a:latin typeface="Calibri" panose="020F0502020204030204"/>
              </a:rPr>
              <a:t>PROF.SSA CAMILLA LAZZI – DIP. SCIENZE DEGLI ALIMENTI E DEL FARMACO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it-IT" sz="2000" b="1" dirty="0">
                <a:solidFill>
                  <a:srgbClr val="0070C0"/>
                </a:solidFill>
                <a:latin typeface="Calibri" panose="020F0502020204030204"/>
              </a:rPr>
              <a:t>PROF.SSA MARIOLINA GULLI’ – DIP. SCIENZE CHIMICHE, DELLA VITA E DELLA SOSTENIBILITA’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000" b="1" dirty="0">
              <a:solidFill>
                <a:srgbClr val="0070C0"/>
              </a:solidFill>
              <a:latin typeface="Calibri" panose="020F0502020204030204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F954905-87BD-4799-B33B-05224114E430}"/>
              </a:ext>
            </a:extLst>
          </p:cNvPr>
          <p:cNvSpPr txBox="1"/>
          <p:nvPr/>
        </p:nvSpPr>
        <p:spPr>
          <a:xfrm>
            <a:off x="117227" y="6459920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SISTEMA ALIMENTARE: SOSTENIBILITA’, MANAGEMENT E TECNOLOGIE</a:t>
            </a:r>
          </a:p>
        </p:txBody>
      </p:sp>
      <p:sp>
        <p:nvSpPr>
          <p:cNvPr id="8" name="Rettangolo arrotondato 11">
            <a:extLst>
              <a:ext uri="{FF2B5EF4-FFF2-40B4-BE49-F238E27FC236}">
                <a16:creationId xmlns:a16="http://schemas.microsoft.com/office/drawing/2014/main" id="{0F3EDACD-0AA3-4FBD-8D4C-334A5613A4E2}"/>
              </a:ext>
            </a:extLst>
          </p:cNvPr>
          <p:cNvSpPr/>
          <p:nvPr/>
        </p:nvSpPr>
        <p:spPr>
          <a:xfrm>
            <a:off x="270126" y="3842476"/>
            <a:ext cx="8603748" cy="1459842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000" b="1" dirty="0">
                <a:solidFill>
                  <a:srgbClr val="0070C0"/>
                </a:solidFill>
                <a:latin typeface="Calibri" panose="020F0502020204030204"/>
              </a:rPr>
              <a:t>IN QUESTO CASO DEV’ESSERE PRESENTE IN PIANO DI STUDI IL «TIROCINIO PRESSO STRUTTURA INTERNA – STI».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2000" b="1" dirty="0">
                <a:solidFill>
                  <a:srgbClr val="0070C0"/>
                </a:solidFill>
                <a:latin typeface="Calibri" panose="020F0502020204030204"/>
              </a:rPr>
              <a:t>LA PROCEDURA DI TIROCINIO PUO’ ESSERE ATTIVATA DA ESSE3.</a:t>
            </a:r>
          </a:p>
        </p:txBody>
      </p:sp>
    </p:spTree>
    <p:extLst>
      <p:ext uri="{BB962C8B-B14F-4D97-AF65-F5344CB8AC3E}">
        <p14:creationId xmlns:p14="http://schemas.microsoft.com/office/powerpoint/2010/main" val="24473568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EC2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554" y="159372"/>
            <a:ext cx="1547446" cy="492890"/>
          </a:xfrm>
          <a:prstGeom prst="rect">
            <a:avLst/>
          </a:prstGeom>
        </p:spPr>
      </p:pic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B7D52B31-1BEF-47AB-B82A-1C33AC2760E9}"/>
              </a:ext>
            </a:extLst>
          </p:cNvPr>
          <p:cNvSpPr/>
          <p:nvPr/>
        </p:nvSpPr>
        <p:spPr>
          <a:xfrm>
            <a:off x="1320800" y="2196925"/>
            <a:ext cx="6705600" cy="2753766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IMPRESA SIMULATA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35A99A4-EF5B-4D91-BE35-6B0F6C47927B}"/>
              </a:ext>
            </a:extLst>
          </p:cNvPr>
          <p:cNvSpPr txBox="1"/>
          <p:nvPr/>
        </p:nvSpPr>
        <p:spPr>
          <a:xfrm>
            <a:off x="117227" y="6364384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SISTEMA ALIMENTARE: SOSTENIBILITA’, MANAGEMENT E TECNOLOGIE</a:t>
            </a:r>
          </a:p>
        </p:txBody>
      </p:sp>
    </p:spTree>
    <p:extLst>
      <p:ext uri="{BB962C8B-B14F-4D97-AF65-F5344CB8AC3E}">
        <p14:creationId xmlns:p14="http://schemas.microsoft.com/office/powerpoint/2010/main" val="3528724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6326135"/>
            <a:ext cx="9144000" cy="590480"/>
            <a:chOff x="0" y="6150708"/>
            <a:chExt cx="9144000" cy="765907"/>
          </a:xfrm>
        </p:grpSpPr>
        <p:sp>
          <p:nvSpPr>
            <p:cNvPr id="5" name="Rettangolo 4"/>
            <p:cNvSpPr/>
            <p:nvPr/>
          </p:nvSpPr>
          <p:spPr>
            <a:xfrm>
              <a:off x="0" y="6150708"/>
              <a:ext cx="9144000" cy="765907"/>
            </a:xfrm>
            <a:prstGeom prst="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9" name="Immagin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5103" y="6287217"/>
              <a:ext cx="1301666" cy="492890"/>
            </a:xfrm>
            <a:prstGeom prst="rect">
              <a:avLst/>
            </a:prstGeom>
          </p:spPr>
        </p:pic>
      </p:grp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F954905-87BD-4799-B33B-05224114E430}"/>
              </a:ext>
            </a:extLst>
          </p:cNvPr>
          <p:cNvSpPr txBox="1"/>
          <p:nvPr/>
        </p:nvSpPr>
        <p:spPr>
          <a:xfrm>
            <a:off x="117227" y="6459920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SISTEMA ALIMENTARE: SOSTENIBILITA’, MANAGEMENT E TECNOLOGIE</a:t>
            </a:r>
          </a:p>
        </p:txBody>
      </p:sp>
      <p:sp>
        <p:nvSpPr>
          <p:cNvPr id="4" name="Rettangolo con angoli arrotondati 3">
            <a:extLst>
              <a:ext uri="{FF2B5EF4-FFF2-40B4-BE49-F238E27FC236}">
                <a16:creationId xmlns:a16="http://schemas.microsoft.com/office/drawing/2014/main" id="{923FC3ED-E5A8-4BDA-8A33-9BC917D4EDB4}"/>
              </a:ext>
            </a:extLst>
          </p:cNvPr>
          <p:cNvSpPr/>
          <p:nvPr/>
        </p:nvSpPr>
        <p:spPr>
          <a:xfrm>
            <a:off x="457200" y="1045688"/>
            <a:ext cx="4262284" cy="346587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/>
              <a:t>TIROCINIO PRESSO STRUTTURA ESTERNA ALL’ATENEO </a:t>
            </a:r>
          </a:p>
          <a:p>
            <a:pPr algn="ctr"/>
            <a:endParaRPr lang="it-IT" sz="3200" dirty="0"/>
          </a:p>
          <a:p>
            <a:pPr algn="ctr"/>
            <a:r>
              <a:rPr lang="it-IT" sz="3200" dirty="0"/>
              <a:t>6 CFU</a:t>
            </a:r>
          </a:p>
        </p:txBody>
      </p:sp>
      <p:sp>
        <p:nvSpPr>
          <p:cNvPr id="6" name="Rettangolo con angoli arrotondati 5">
            <a:extLst>
              <a:ext uri="{FF2B5EF4-FFF2-40B4-BE49-F238E27FC236}">
                <a16:creationId xmlns:a16="http://schemas.microsoft.com/office/drawing/2014/main" id="{4A134207-FFE3-4D5D-A5C4-6C7B73F5D7A9}"/>
              </a:ext>
            </a:extLst>
          </p:cNvPr>
          <p:cNvSpPr/>
          <p:nvPr/>
        </p:nvSpPr>
        <p:spPr>
          <a:xfrm>
            <a:off x="5014453" y="1045688"/>
            <a:ext cx="3672348" cy="1002890"/>
          </a:xfrm>
          <a:prstGeom prst="roundRect">
            <a:avLst/>
          </a:prstGeom>
          <a:solidFill>
            <a:srgbClr val="0AB5C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RICONOSCIMENTO ATTIVITA’ LAVORATIVA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36166F9B-9B99-4437-8030-06132CAC7D8E}"/>
              </a:ext>
            </a:extLst>
          </p:cNvPr>
          <p:cNvSpPr/>
          <p:nvPr/>
        </p:nvSpPr>
        <p:spPr>
          <a:xfrm>
            <a:off x="5014453" y="2217500"/>
            <a:ext cx="3672348" cy="1002890"/>
          </a:xfrm>
          <a:prstGeom prst="roundRect">
            <a:avLst/>
          </a:prstGeom>
          <a:solidFill>
            <a:srgbClr val="59EAF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TIROCINIO INTERNO PRESSO L’ATENEO</a:t>
            </a: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5AB0062D-4525-4FD0-8EA1-C0B2F08D174E}"/>
              </a:ext>
            </a:extLst>
          </p:cNvPr>
          <p:cNvSpPr/>
          <p:nvPr/>
        </p:nvSpPr>
        <p:spPr>
          <a:xfrm>
            <a:off x="5014453" y="3439381"/>
            <a:ext cx="3672348" cy="1002890"/>
          </a:xfrm>
          <a:prstGeom prst="roundRect">
            <a:avLst/>
          </a:prstGeom>
          <a:solidFill>
            <a:srgbClr val="9EC2E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/>
              <a:t>ATTIVITA’ «IMPRESA SIMULATA»</a:t>
            </a:r>
          </a:p>
        </p:txBody>
      </p:sp>
      <p:sp>
        <p:nvSpPr>
          <p:cNvPr id="8" name="Parentesi graffa chiusa 7">
            <a:extLst>
              <a:ext uri="{FF2B5EF4-FFF2-40B4-BE49-F238E27FC236}">
                <a16:creationId xmlns:a16="http://schemas.microsoft.com/office/drawing/2014/main" id="{D34BB75A-D409-4AAB-890C-C013C53A6D3D}"/>
              </a:ext>
            </a:extLst>
          </p:cNvPr>
          <p:cNvSpPr/>
          <p:nvPr/>
        </p:nvSpPr>
        <p:spPr>
          <a:xfrm rot="5400000">
            <a:off x="6499758" y="3818391"/>
            <a:ext cx="701735" cy="2123228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3F6E6F1D-7494-43E4-BFA1-2A1B624535EA}"/>
              </a:ext>
            </a:extLst>
          </p:cNvPr>
          <p:cNvSpPr txBox="1"/>
          <p:nvPr/>
        </p:nvSpPr>
        <p:spPr>
          <a:xfrm>
            <a:off x="4764485" y="5317739"/>
            <a:ext cx="42622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rgbClr val="FF0000"/>
                </a:solidFill>
              </a:rPr>
              <a:t>Uniche attività ammesse </a:t>
            </a:r>
          </a:p>
          <a:p>
            <a:pPr algn="ctr"/>
            <a:r>
              <a:rPr lang="it-IT" dirty="0">
                <a:solidFill>
                  <a:srgbClr val="FF0000"/>
                </a:solidFill>
              </a:rPr>
              <a:t>in sostituzione del tirocinio</a:t>
            </a:r>
          </a:p>
        </p:txBody>
      </p:sp>
    </p:spTree>
    <p:extLst>
      <p:ext uri="{BB962C8B-B14F-4D97-AF65-F5344CB8AC3E}">
        <p14:creationId xmlns:p14="http://schemas.microsoft.com/office/powerpoint/2010/main" val="32049579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6326135"/>
            <a:ext cx="9144000" cy="590480"/>
            <a:chOff x="0" y="6150708"/>
            <a:chExt cx="9144000" cy="765907"/>
          </a:xfrm>
        </p:grpSpPr>
        <p:sp>
          <p:nvSpPr>
            <p:cNvPr id="5" name="Rettangolo 4"/>
            <p:cNvSpPr/>
            <p:nvPr/>
          </p:nvSpPr>
          <p:spPr>
            <a:xfrm>
              <a:off x="0" y="6150708"/>
              <a:ext cx="9144000" cy="765907"/>
            </a:xfrm>
            <a:prstGeom prst="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9" name="Immagin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5103" y="6287217"/>
              <a:ext cx="1301666" cy="492890"/>
            </a:xfrm>
            <a:prstGeom prst="rect">
              <a:avLst/>
            </a:prstGeom>
          </p:spPr>
        </p:pic>
      </p:grpSp>
      <p:sp>
        <p:nvSpPr>
          <p:cNvPr id="11" name="Titolo 8">
            <a:extLst>
              <a:ext uri="{FF2B5EF4-FFF2-40B4-BE49-F238E27FC236}">
                <a16:creationId xmlns:a16="http://schemas.microsoft.com/office/drawing/2014/main" id="{6FEC04AD-DB28-436D-8E09-5E4CD4944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135" y="390676"/>
            <a:ext cx="9172135" cy="568279"/>
          </a:xfrm>
        </p:spPr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005EB8"/>
                </a:solidFill>
                <a:latin typeface="+mn-lt"/>
                <a:ea typeface="+mn-ea"/>
                <a:cs typeface="+mn-cs"/>
              </a:rPr>
              <a:t>LABORATORIO DI IMPRESA SIMULATA</a:t>
            </a:r>
          </a:p>
        </p:txBody>
      </p:sp>
      <p:sp>
        <p:nvSpPr>
          <p:cNvPr id="24" name="Rettangolo arrotondato 11">
            <a:extLst>
              <a:ext uri="{FF2B5EF4-FFF2-40B4-BE49-F238E27FC236}">
                <a16:creationId xmlns:a16="http://schemas.microsoft.com/office/drawing/2014/main" id="{727A2F87-AFB2-49E9-9656-5D0444F269D1}"/>
              </a:ext>
            </a:extLst>
          </p:cNvPr>
          <p:cNvSpPr/>
          <p:nvPr/>
        </p:nvSpPr>
        <p:spPr>
          <a:xfrm>
            <a:off x="298101" y="1600200"/>
            <a:ext cx="8547797" cy="3657600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sz="2000" b="1" dirty="0">
              <a:solidFill>
                <a:srgbClr val="0070C0"/>
              </a:solidFill>
              <a:latin typeface="Calibri" panose="020F0502020204030204"/>
            </a:endParaRPr>
          </a:p>
          <a:p>
            <a:pPr algn="just"/>
            <a:endParaRPr lang="it-IT" sz="2000" b="1" dirty="0">
              <a:solidFill>
                <a:srgbClr val="0070C0"/>
              </a:solidFill>
              <a:latin typeface="Calibri" panose="020F0502020204030204"/>
            </a:endParaRPr>
          </a:p>
          <a:p>
            <a:pPr algn="just"/>
            <a:endParaRPr lang="it-IT" sz="2000" b="1" dirty="0">
              <a:solidFill>
                <a:srgbClr val="0070C0"/>
              </a:solidFill>
              <a:latin typeface="Calibri" panose="020F0502020204030204"/>
            </a:endParaRPr>
          </a:p>
          <a:p>
            <a:pPr algn="just"/>
            <a:endParaRPr lang="it-IT" sz="2000" b="1" dirty="0">
              <a:solidFill>
                <a:srgbClr val="0070C0"/>
              </a:solidFill>
              <a:latin typeface="Calibri" panose="020F0502020204030204"/>
            </a:endParaRPr>
          </a:p>
          <a:p>
            <a:pPr algn="just"/>
            <a:r>
              <a:rPr lang="it-IT" sz="2000" b="1" dirty="0">
                <a:solidFill>
                  <a:srgbClr val="0070C0"/>
                </a:solidFill>
                <a:latin typeface="Calibri" panose="020F0502020204030204"/>
              </a:rPr>
              <a:t>IL LABORATORIO DI IMPRESA SIMULATA VIENE ORGANIZZATO OGNI ANNO ACCADMICO DAL PROF. LUIGI MARCHINI, ED E’ ACCESSIBILE DA UN NUMERO LIMITATO DI STUDENTI DEL SECONDO O DEL TERZO ANNO.</a:t>
            </a:r>
          </a:p>
          <a:p>
            <a:pPr algn="just"/>
            <a:r>
              <a:rPr lang="it-IT" sz="2000" b="1" dirty="0">
                <a:solidFill>
                  <a:srgbClr val="0070C0"/>
                </a:solidFill>
                <a:latin typeface="Calibri" panose="020F0502020204030204"/>
              </a:rPr>
              <a:t>E’ PREVISTA UNA SELEZIONE SECONDO LE MODALITA’ COMUNICATE DIRETTAMENTE TRAMITE MAILING LIST. </a:t>
            </a:r>
          </a:p>
          <a:p>
            <a:pPr algn="just"/>
            <a:endParaRPr lang="it-IT" sz="2000" b="1" dirty="0">
              <a:solidFill>
                <a:srgbClr val="0070C0"/>
              </a:solidFill>
              <a:latin typeface="Calibri" panose="020F0502020204030204"/>
            </a:endParaRPr>
          </a:p>
          <a:p>
            <a:pPr algn="just"/>
            <a:r>
              <a:rPr lang="it-IT" sz="2000" b="1" dirty="0">
                <a:solidFill>
                  <a:srgbClr val="0070C0"/>
                </a:solidFill>
                <a:latin typeface="Calibri" panose="020F0502020204030204"/>
              </a:rPr>
              <a:t>L’ATTIVITA’ CONSISTE DI 9 CFU, DI CUI 6 A COPERTURA DEL TIROCINIO E 3 A COPERTURA PARZIALE DELLE IDONEITA’.</a:t>
            </a:r>
          </a:p>
          <a:p>
            <a:pPr algn="just"/>
            <a:r>
              <a:rPr lang="it-IT" sz="2000" b="1" dirty="0">
                <a:solidFill>
                  <a:srgbClr val="0070C0"/>
                </a:solidFill>
                <a:latin typeface="Calibri" panose="020F0502020204030204"/>
              </a:rPr>
              <a:t>PER ULTERIORI INFORMAZIONI, POTETE CONSULTARE IL SYLLABUS DEL CORSO (è un insegnamento CLEM): </a:t>
            </a:r>
          </a:p>
          <a:p>
            <a:pPr algn="just"/>
            <a:r>
              <a:rPr lang="it-IT" sz="2000" b="1" dirty="0">
                <a:solidFill>
                  <a:srgbClr val="0070C0"/>
                </a:solidFill>
                <a:latin typeface="Calibri" panose="020F0502020204030204"/>
                <a:hlinkClick r:id="rId4"/>
              </a:rPr>
              <a:t>https://cdl-em.unipr.it/it/degreecourse/details/197626</a:t>
            </a:r>
            <a:endParaRPr lang="it-IT" sz="2000" b="1" dirty="0">
              <a:solidFill>
                <a:srgbClr val="0070C0"/>
              </a:solidFill>
              <a:latin typeface="Calibri" panose="020F0502020204030204"/>
            </a:endParaRPr>
          </a:p>
          <a:p>
            <a:pPr algn="just"/>
            <a:endParaRPr lang="it-IT" sz="2000" b="1" dirty="0">
              <a:solidFill>
                <a:srgbClr val="0070C0"/>
              </a:solidFill>
              <a:latin typeface="Calibri" panose="020F0502020204030204"/>
            </a:endParaRPr>
          </a:p>
          <a:p>
            <a:pPr algn="l"/>
            <a:endParaRPr lang="it-IT" sz="2000" b="1" dirty="0">
              <a:solidFill>
                <a:srgbClr val="0070C0"/>
              </a:solidFill>
              <a:latin typeface="Calibri" panose="020F0502020204030204"/>
            </a:endParaRPr>
          </a:p>
          <a:p>
            <a:pPr algn="l"/>
            <a:endParaRPr lang="it-IT" sz="2000" b="1" dirty="0">
              <a:solidFill>
                <a:srgbClr val="0070C0"/>
              </a:solidFill>
              <a:latin typeface="Calibri" panose="020F0502020204030204"/>
            </a:endParaRP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it-IT" sz="2000" b="1" dirty="0">
              <a:solidFill>
                <a:srgbClr val="0070C0"/>
              </a:solidFill>
              <a:latin typeface="Calibri" panose="020F0502020204030204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F954905-87BD-4799-B33B-05224114E430}"/>
              </a:ext>
            </a:extLst>
          </p:cNvPr>
          <p:cNvSpPr txBox="1"/>
          <p:nvPr/>
        </p:nvSpPr>
        <p:spPr>
          <a:xfrm>
            <a:off x="117227" y="6459920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SISTEMA ALIMENTARE: SOSTENIBILITA’, MANAGEMENT E TECNOLOGIE</a:t>
            </a:r>
          </a:p>
        </p:txBody>
      </p:sp>
    </p:spTree>
    <p:extLst>
      <p:ext uri="{BB962C8B-B14F-4D97-AF65-F5344CB8AC3E}">
        <p14:creationId xmlns:p14="http://schemas.microsoft.com/office/powerpoint/2010/main" val="7259875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416956" y="388607"/>
            <a:ext cx="4309258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b="1" dirty="0">
                <a:solidFill>
                  <a:schemeClr val="accent4">
                    <a:lumMod val="75000"/>
                  </a:schemeClr>
                </a:solidFill>
              </a:rPr>
              <a:t>PROF. GUIDO CRISTINI </a:t>
            </a:r>
            <a:r>
              <a:rPr lang="en-US" sz="1600" dirty="0">
                <a:solidFill>
                  <a:schemeClr val="accent4">
                    <a:lumMod val="75000"/>
                  </a:schemeClr>
                </a:solidFill>
              </a:rPr>
              <a:t>(PRESIDENTE)</a:t>
            </a:r>
          </a:p>
          <a:p>
            <a:pPr lvl="0"/>
            <a:r>
              <a:rPr lang="it-IT" sz="2400" dirty="0">
                <a:solidFill>
                  <a:prstClr val="black"/>
                </a:solidFill>
              </a:rPr>
              <a:t> </a:t>
            </a:r>
            <a:r>
              <a:rPr lang="it-IT" sz="2400" u="sng" dirty="0">
                <a:solidFill>
                  <a:prstClr val="black"/>
                </a:solidFill>
                <a:hlinkClick r:id="rId3"/>
              </a:rPr>
              <a:t>guido.cristini@unipr.it</a:t>
            </a:r>
            <a:r>
              <a:rPr lang="en-US" sz="2400" dirty="0">
                <a:solidFill>
                  <a:prstClr val="black"/>
                </a:solidFill>
              </a:rPr>
              <a:t> </a:t>
            </a:r>
          </a:p>
          <a:p>
            <a:pPr lvl="0"/>
            <a:endParaRPr lang="en-US" sz="3600" b="1" dirty="0">
              <a:solidFill>
                <a:prstClr val="black"/>
              </a:solidFill>
            </a:endParaRPr>
          </a:p>
          <a:p>
            <a:pPr lvl="0"/>
            <a:r>
              <a:rPr lang="en-US" sz="2800" b="1" dirty="0">
                <a:solidFill>
                  <a:schemeClr val="accent4">
                    <a:lumMod val="75000"/>
                  </a:schemeClr>
                </a:solidFill>
              </a:rPr>
              <a:t>DOTT.SSA GIADA SALVIETTI </a:t>
            </a:r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(TUTOR)</a:t>
            </a:r>
          </a:p>
          <a:p>
            <a:r>
              <a:rPr lang="it-IT" sz="2400" u="sng" dirty="0">
                <a:hlinkClick r:id="rId4"/>
              </a:rPr>
              <a:t>giada.salvietti@unipr.it</a:t>
            </a:r>
            <a:r>
              <a:rPr lang="en-US" sz="2400" dirty="0"/>
              <a:t> </a:t>
            </a:r>
          </a:p>
          <a:p>
            <a:endParaRPr lang="en-US" sz="2400" dirty="0"/>
          </a:p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DIDATTICA DIP.SCIENZE ECONOMICHE ED AZIENDALI</a:t>
            </a:r>
          </a:p>
          <a:p>
            <a:r>
              <a:rPr lang="en-US" sz="2400" i="1" dirty="0">
                <a:hlinkClick r:id="rId5"/>
              </a:rPr>
              <a:t>didattica.sea@unipr.it</a:t>
            </a:r>
            <a:r>
              <a:rPr lang="en-US" sz="2400" i="1" dirty="0"/>
              <a:t> </a:t>
            </a:r>
          </a:p>
          <a:p>
            <a:endParaRPr lang="en-US" sz="2400" i="1" dirty="0"/>
          </a:p>
          <a:p>
            <a:r>
              <a:rPr lang="en-US" sz="2800" b="1" dirty="0">
                <a:solidFill>
                  <a:schemeClr val="accent4">
                    <a:lumMod val="75000"/>
                  </a:schemeClr>
                </a:solidFill>
              </a:rPr>
              <a:t>SITO WEB</a:t>
            </a:r>
          </a:p>
          <a:p>
            <a:r>
              <a:rPr lang="en-US" sz="2400" b="1" i="1" dirty="0">
                <a:hlinkClick r:id="rId6"/>
              </a:rPr>
              <a:t>www.cdl-salim.unipr.it</a:t>
            </a:r>
            <a:r>
              <a:rPr lang="en-US" sz="2400" b="1" i="1" dirty="0"/>
              <a:t> </a:t>
            </a:r>
            <a:endParaRPr lang="en-US" sz="4000" b="1" i="1" dirty="0"/>
          </a:p>
        </p:txBody>
      </p:sp>
      <p:sp>
        <p:nvSpPr>
          <p:cNvPr id="4" name="Rectangle 3"/>
          <p:cNvSpPr/>
          <p:nvPr/>
        </p:nvSpPr>
        <p:spPr>
          <a:xfrm>
            <a:off x="4502751" y="3290500"/>
            <a:ext cx="1100191" cy="300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350" dirty="0"/>
              <a:t> </a:t>
            </a:r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CE854F40-E190-4D39-B993-6DA9A83D3E57}"/>
              </a:ext>
            </a:extLst>
          </p:cNvPr>
          <p:cNvGrpSpPr/>
          <p:nvPr/>
        </p:nvGrpSpPr>
        <p:grpSpPr>
          <a:xfrm>
            <a:off x="0" y="6260124"/>
            <a:ext cx="9144000" cy="656492"/>
            <a:chOff x="0" y="6150708"/>
            <a:chExt cx="9144000" cy="765907"/>
          </a:xfrm>
        </p:grpSpPr>
        <p:sp>
          <p:nvSpPr>
            <p:cNvPr id="7" name="Rettangolo 6">
              <a:extLst>
                <a:ext uri="{FF2B5EF4-FFF2-40B4-BE49-F238E27FC236}">
                  <a16:creationId xmlns:a16="http://schemas.microsoft.com/office/drawing/2014/main" id="{52424595-43B8-41EA-8BEB-F3695ED3E0B1}"/>
                </a:ext>
              </a:extLst>
            </p:cNvPr>
            <p:cNvSpPr/>
            <p:nvPr/>
          </p:nvSpPr>
          <p:spPr>
            <a:xfrm>
              <a:off x="0" y="6150708"/>
              <a:ext cx="9144000" cy="765907"/>
            </a:xfrm>
            <a:prstGeom prst="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8" name="Immagine 7">
              <a:extLst>
                <a:ext uri="{FF2B5EF4-FFF2-40B4-BE49-F238E27FC236}">
                  <a16:creationId xmlns:a16="http://schemas.microsoft.com/office/drawing/2014/main" id="{36A5C8B5-0E30-458E-8E09-9BC28F748ECA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79323" y="6287216"/>
              <a:ext cx="1547446" cy="492890"/>
            </a:xfrm>
            <a:prstGeom prst="rect">
              <a:avLst/>
            </a:prstGeom>
          </p:spPr>
        </p:pic>
      </p:grpSp>
      <p:pic>
        <p:nvPicPr>
          <p:cNvPr id="10" name="Immagine 9" descr="Schermata 2018-02-28 alle 15.49.06.png">
            <a:extLst>
              <a:ext uri="{FF2B5EF4-FFF2-40B4-BE49-F238E27FC236}">
                <a16:creationId xmlns:a16="http://schemas.microsoft.com/office/drawing/2014/main" id="{AADD2996-5BBD-4C96-82D8-050FD0369EB1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772" y="459834"/>
            <a:ext cx="3460531" cy="2952079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83" y="3411913"/>
            <a:ext cx="3145221" cy="2848211"/>
          </a:xfrm>
          <a:prstGeom prst="rect">
            <a:avLst/>
          </a:prstGeom>
        </p:spPr>
      </p:pic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E7D91BF8-4542-4FD5-A5F3-5EA06AE43867}"/>
              </a:ext>
            </a:extLst>
          </p:cNvPr>
          <p:cNvSpPr txBox="1"/>
          <p:nvPr/>
        </p:nvSpPr>
        <p:spPr>
          <a:xfrm>
            <a:off x="117227" y="6418976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SISTEMA ALIMENTARE: SOSTENIBILITA’, MANAGEMENT E TECNOLOGIE</a:t>
            </a:r>
          </a:p>
        </p:txBody>
      </p:sp>
    </p:spTree>
    <p:extLst>
      <p:ext uri="{BB962C8B-B14F-4D97-AF65-F5344CB8AC3E}">
        <p14:creationId xmlns:p14="http://schemas.microsoft.com/office/powerpoint/2010/main" val="2890712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5EB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554" y="159372"/>
            <a:ext cx="1547446" cy="492890"/>
          </a:xfrm>
          <a:prstGeom prst="rect">
            <a:avLst/>
          </a:prstGeom>
        </p:spPr>
      </p:pic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B7D52B31-1BEF-47AB-B82A-1C33AC2760E9}"/>
              </a:ext>
            </a:extLst>
          </p:cNvPr>
          <p:cNvSpPr/>
          <p:nvPr/>
        </p:nvSpPr>
        <p:spPr>
          <a:xfrm>
            <a:off x="1320800" y="2196925"/>
            <a:ext cx="6705600" cy="2753766"/>
          </a:xfrm>
          <a:prstGeom prst="roundRect">
            <a:avLst/>
          </a:prstGeom>
          <a:ln w="38100"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TIROCINIO PRESSO ATTIVITA’ ESTERNA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035A99A4-EF5B-4D91-BE35-6B0F6C47927B}"/>
              </a:ext>
            </a:extLst>
          </p:cNvPr>
          <p:cNvSpPr txBox="1"/>
          <p:nvPr/>
        </p:nvSpPr>
        <p:spPr>
          <a:xfrm>
            <a:off x="117227" y="6364384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SISTEMA ALIMENTARE: SOSTENIBILITA’, MANAGEMENT E TECNOLOGIE</a:t>
            </a:r>
          </a:p>
        </p:txBody>
      </p:sp>
    </p:spTree>
    <p:extLst>
      <p:ext uri="{BB962C8B-B14F-4D97-AF65-F5344CB8AC3E}">
        <p14:creationId xmlns:p14="http://schemas.microsoft.com/office/powerpoint/2010/main" val="2959224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6326135"/>
            <a:ext cx="9144000" cy="590480"/>
            <a:chOff x="0" y="6150708"/>
            <a:chExt cx="9144000" cy="765907"/>
          </a:xfrm>
        </p:grpSpPr>
        <p:sp>
          <p:nvSpPr>
            <p:cNvPr id="5" name="Rettangolo 4"/>
            <p:cNvSpPr/>
            <p:nvPr/>
          </p:nvSpPr>
          <p:spPr>
            <a:xfrm>
              <a:off x="0" y="6150708"/>
              <a:ext cx="9144000" cy="765907"/>
            </a:xfrm>
            <a:prstGeom prst="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9" name="Immagin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5103" y="6287217"/>
              <a:ext cx="1301666" cy="492890"/>
            </a:xfrm>
            <a:prstGeom prst="rect">
              <a:avLst/>
            </a:prstGeom>
          </p:spPr>
        </p:pic>
      </p:grpSp>
      <p:sp>
        <p:nvSpPr>
          <p:cNvPr id="11" name="Titolo 8">
            <a:extLst>
              <a:ext uri="{FF2B5EF4-FFF2-40B4-BE49-F238E27FC236}">
                <a16:creationId xmlns:a16="http://schemas.microsoft.com/office/drawing/2014/main" id="{6FEC04AD-DB28-436D-8E09-5E4CD4944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135" y="390676"/>
            <a:ext cx="9172135" cy="568279"/>
          </a:xfrm>
        </p:spPr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005EB8"/>
                </a:solidFill>
                <a:latin typeface="+mn-lt"/>
                <a:ea typeface="+mn-ea"/>
                <a:cs typeface="+mn-cs"/>
              </a:rPr>
              <a:t>SCEGLIERE L’ AZIENDA</a:t>
            </a:r>
          </a:p>
        </p:txBody>
      </p:sp>
      <p:sp>
        <p:nvSpPr>
          <p:cNvPr id="24" name="Rettangolo arrotondato 11">
            <a:extLst>
              <a:ext uri="{FF2B5EF4-FFF2-40B4-BE49-F238E27FC236}">
                <a16:creationId xmlns:a16="http://schemas.microsoft.com/office/drawing/2014/main" id="{727A2F87-AFB2-49E9-9656-5D0444F269D1}"/>
              </a:ext>
            </a:extLst>
          </p:cNvPr>
          <p:cNvSpPr/>
          <p:nvPr/>
        </p:nvSpPr>
        <p:spPr>
          <a:xfrm>
            <a:off x="792721" y="2113845"/>
            <a:ext cx="7558558" cy="2630310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0070C0"/>
                </a:solidFill>
              </a:rPr>
              <a:t>LE AZIENDE GIA’ CONVENZIONATE CON L’UNIVERSITA’ DI PARMA SONO PRESENTI ALL’INTERNO DELLA «BACHECA STAGE» NEL VOSTRO PROFILO ESSE3. </a:t>
            </a:r>
          </a:p>
          <a:p>
            <a:pPr algn="ctr"/>
            <a:r>
              <a:rPr lang="it-IT" sz="2000" b="1" dirty="0">
                <a:solidFill>
                  <a:srgbClr val="0070C0"/>
                </a:solidFill>
              </a:rPr>
              <a:t>Se ci sono offerte di tirocinio già pubblicate, è necessario proporsi rispondendo a queste. Altrimenti, è possibile contattare le aziende proponendo la propria candidatura.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F954905-87BD-4799-B33B-05224114E430}"/>
              </a:ext>
            </a:extLst>
          </p:cNvPr>
          <p:cNvSpPr txBox="1"/>
          <p:nvPr/>
        </p:nvSpPr>
        <p:spPr>
          <a:xfrm>
            <a:off x="117227" y="6459920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SISTEMA ALIMENTARE: SOSTENIBILITA’, MANAGEMENT E TECNOLOGIE</a:t>
            </a:r>
          </a:p>
        </p:txBody>
      </p:sp>
    </p:spTree>
    <p:extLst>
      <p:ext uri="{BB962C8B-B14F-4D97-AF65-F5344CB8AC3E}">
        <p14:creationId xmlns:p14="http://schemas.microsoft.com/office/powerpoint/2010/main" val="3233089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6326135"/>
            <a:ext cx="9144000" cy="590480"/>
            <a:chOff x="0" y="6150708"/>
            <a:chExt cx="9144000" cy="765907"/>
          </a:xfrm>
        </p:grpSpPr>
        <p:sp>
          <p:nvSpPr>
            <p:cNvPr id="5" name="Rettangolo 4"/>
            <p:cNvSpPr/>
            <p:nvPr/>
          </p:nvSpPr>
          <p:spPr>
            <a:xfrm>
              <a:off x="0" y="6150708"/>
              <a:ext cx="9144000" cy="765907"/>
            </a:xfrm>
            <a:prstGeom prst="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9" name="Immagin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5103" y="6287217"/>
              <a:ext cx="1301666" cy="492890"/>
            </a:xfrm>
            <a:prstGeom prst="rect">
              <a:avLst/>
            </a:prstGeom>
          </p:spPr>
        </p:pic>
      </p:grpSp>
      <p:sp>
        <p:nvSpPr>
          <p:cNvPr id="11" name="Titolo 8">
            <a:extLst>
              <a:ext uri="{FF2B5EF4-FFF2-40B4-BE49-F238E27FC236}">
                <a16:creationId xmlns:a16="http://schemas.microsoft.com/office/drawing/2014/main" id="{6FEC04AD-DB28-436D-8E09-5E4CD4944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135" y="390676"/>
            <a:ext cx="9172135" cy="568279"/>
          </a:xfrm>
        </p:spPr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005EB8"/>
                </a:solidFill>
                <a:latin typeface="+mn-lt"/>
                <a:ea typeface="+mn-ea"/>
                <a:cs typeface="+mn-cs"/>
              </a:rPr>
              <a:t>SCEGLIERE L’ AZIENDA</a:t>
            </a:r>
          </a:p>
        </p:txBody>
      </p:sp>
      <p:sp>
        <p:nvSpPr>
          <p:cNvPr id="24" name="Rettangolo arrotondato 11">
            <a:extLst>
              <a:ext uri="{FF2B5EF4-FFF2-40B4-BE49-F238E27FC236}">
                <a16:creationId xmlns:a16="http://schemas.microsoft.com/office/drawing/2014/main" id="{727A2F87-AFB2-49E9-9656-5D0444F269D1}"/>
              </a:ext>
            </a:extLst>
          </p:cNvPr>
          <p:cNvSpPr/>
          <p:nvPr/>
        </p:nvSpPr>
        <p:spPr>
          <a:xfrm>
            <a:off x="1512340" y="1456267"/>
            <a:ext cx="6212763" cy="1315155"/>
          </a:xfrm>
          <a:prstGeom prst="roundRect">
            <a:avLst/>
          </a:prstGeom>
          <a:noFill/>
          <a:ln w="38100"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solidFill>
                  <a:srgbClr val="FF0000"/>
                </a:solidFill>
              </a:rPr>
              <a:t>E’ POSSIBILE SCEGLIERE UN’AZIENDA DIVERSA DA QUELLE INSERITE ALL’INTERNO DELLA BACHECA STAGE?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F954905-87BD-4799-B33B-05224114E430}"/>
              </a:ext>
            </a:extLst>
          </p:cNvPr>
          <p:cNvSpPr txBox="1"/>
          <p:nvPr/>
        </p:nvSpPr>
        <p:spPr>
          <a:xfrm>
            <a:off x="117227" y="6459920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SISTEMA ALIMENTARE: SOSTENIBILITA’, MANAGEMENT E TECNOLOGIE</a:t>
            </a:r>
          </a:p>
        </p:txBody>
      </p:sp>
      <p:sp>
        <p:nvSpPr>
          <p:cNvPr id="2" name="Freccia in giù 1">
            <a:extLst>
              <a:ext uri="{FF2B5EF4-FFF2-40B4-BE49-F238E27FC236}">
                <a16:creationId xmlns:a16="http://schemas.microsoft.com/office/drawing/2014/main" id="{ED6838EB-79B3-4D84-AEA9-0A7198EAF2FF}"/>
              </a:ext>
            </a:extLst>
          </p:cNvPr>
          <p:cNvSpPr/>
          <p:nvPr/>
        </p:nvSpPr>
        <p:spPr>
          <a:xfrm rot="1432816">
            <a:off x="2064773" y="3141251"/>
            <a:ext cx="294968" cy="13151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Freccia in giù 11">
            <a:extLst>
              <a:ext uri="{FF2B5EF4-FFF2-40B4-BE49-F238E27FC236}">
                <a16:creationId xmlns:a16="http://schemas.microsoft.com/office/drawing/2014/main" id="{E3BA6822-8CE1-4376-AB90-40B219503CAF}"/>
              </a:ext>
            </a:extLst>
          </p:cNvPr>
          <p:cNvSpPr/>
          <p:nvPr/>
        </p:nvSpPr>
        <p:spPr>
          <a:xfrm rot="20210295">
            <a:off x="6777437" y="3121039"/>
            <a:ext cx="294968" cy="13151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Freccia in giù 13">
            <a:extLst>
              <a:ext uri="{FF2B5EF4-FFF2-40B4-BE49-F238E27FC236}">
                <a16:creationId xmlns:a16="http://schemas.microsoft.com/office/drawing/2014/main" id="{0395E7EA-02E2-4F1D-AE8D-379973F30644}"/>
              </a:ext>
            </a:extLst>
          </p:cNvPr>
          <p:cNvSpPr/>
          <p:nvPr/>
        </p:nvSpPr>
        <p:spPr>
          <a:xfrm>
            <a:off x="4424516" y="3198513"/>
            <a:ext cx="294968" cy="13151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4D5F0ABE-87E1-48CD-BF9C-FC1D173D0777}"/>
              </a:ext>
            </a:extLst>
          </p:cNvPr>
          <p:cNvSpPr/>
          <p:nvPr/>
        </p:nvSpPr>
        <p:spPr>
          <a:xfrm>
            <a:off x="373225" y="4637738"/>
            <a:ext cx="2875936" cy="1165122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SI, purché il titolare firmi la Convenzione con l’Università di Parma prima di avviare il tirocinio</a:t>
            </a: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35DAEFAC-4BC6-4A97-8309-7DE545C93289}"/>
              </a:ext>
            </a:extLst>
          </p:cNvPr>
          <p:cNvSpPr/>
          <p:nvPr/>
        </p:nvSpPr>
        <p:spPr>
          <a:xfrm>
            <a:off x="3654744" y="4634650"/>
            <a:ext cx="2480585" cy="1168210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SI, se l’attività svolta risulta conforme agli obiettivi ed alle tematiche del corso</a:t>
            </a:r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id="{BAE26807-FE86-4CAF-A099-D6B5BCCF9DF8}"/>
              </a:ext>
            </a:extLst>
          </p:cNvPr>
          <p:cNvSpPr/>
          <p:nvPr/>
        </p:nvSpPr>
        <p:spPr>
          <a:xfrm>
            <a:off x="6397552" y="4624129"/>
            <a:ext cx="2370168" cy="1165122"/>
          </a:xfrm>
          <a:prstGeom prst="round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SI, se non sono presenti vincoli di parentela con il tirocinante</a:t>
            </a:r>
          </a:p>
        </p:txBody>
      </p:sp>
    </p:spTree>
    <p:extLst>
      <p:ext uri="{BB962C8B-B14F-4D97-AF65-F5344CB8AC3E}">
        <p14:creationId xmlns:p14="http://schemas.microsoft.com/office/powerpoint/2010/main" val="1434763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6326135"/>
            <a:ext cx="9144000" cy="590480"/>
            <a:chOff x="0" y="6150708"/>
            <a:chExt cx="9144000" cy="765907"/>
          </a:xfrm>
        </p:grpSpPr>
        <p:sp>
          <p:nvSpPr>
            <p:cNvPr id="5" name="Rettangolo 4"/>
            <p:cNvSpPr/>
            <p:nvPr/>
          </p:nvSpPr>
          <p:spPr>
            <a:xfrm>
              <a:off x="0" y="6150708"/>
              <a:ext cx="9144000" cy="765907"/>
            </a:xfrm>
            <a:prstGeom prst="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9" name="Immagin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5103" y="6287217"/>
              <a:ext cx="1301666" cy="492890"/>
            </a:xfrm>
            <a:prstGeom prst="rect">
              <a:avLst/>
            </a:prstGeom>
          </p:spPr>
        </p:pic>
      </p:grpSp>
      <p:sp>
        <p:nvSpPr>
          <p:cNvPr id="11" name="Titolo 8">
            <a:extLst>
              <a:ext uri="{FF2B5EF4-FFF2-40B4-BE49-F238E27FC236}">
                <a16:creationId xmlns:a16="http://schemas.microsoft.com/office/drawing/2014/main" id="{6FEC04AD-DB28-436D-8E09-5E4CD4944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135" y="390676"/>
            <a:ext cx="9172135" cy="568279"/>
          </a:xfrm>
        </p:spPr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005EB8"/>
                </a:solidFill>
                <a:latin typeface="+mn-lt"/>
                <a:ea typeface="+mn-ea"/>
                <a:cs typeface="+mn-cs"/>
              </a:rPr>
              <a:t>CHIARIMENTO – VINCOLO DI PARENTELA</a:t>
            </a:r>
          </a:p>
        </p:txBody>
      </p:sp>
      <p:sp>
        <p:nvSpPr>
          <p:cNvPr id="24" name="Rettangolo arrotondato 11">
            <a:extLst>
              <a:ext uri="{FF2B5EF4-FFF2-40B4-BE49-F238E27FC236}">
                <a16:creationId xmlns:a16="http://schemas.microsoft.com/office/drawing/2014/main" id="{727A2F87-AFB2-49E9-9656-5D0444F269D1}"/>
              </a:ext>
            </a:extLst>
          </p:cNvPr>
          <p:cNvSpPr/>
          <p:nvPr/>
        </p:nvSpPr>
        <p:spPr>
          <a:xfrm>
            <a:off x="661831" y="1784554"/>
            <a:ext cx="7820337" cy="3313561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500" b="1" dirty="0">
              <a:solidFill>
                <a:srgbClr val="0070C0"/>
              </a:solidFill>
            </a:endParaRPr>
          </a:p>
          <a:p>
            <a:pPr algn="ctr"/>
            <a:r>
              <a:rPr lang="it-IT" sz="2000" b="1" dirty="0">
                <a:solidFill>
                  <a:srgbClr val="0070C0"/>
                </a:solidFill>
              </a:rPr>
              <a:t>NON E’ POSSIBILE AVVIARE UN TIROCINIO SE VI E’ PARENTELA CON L’IMPRENDITORE INDIVIDUALE O PROFESSIONISTA DIRETTAMENTE TITOLARE DELLO STUDIO / DELL’IMPRESA.</a:t>
            </a: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r>
              <a:rPr lang="it-IT" sz="2000" b="1" dirty="0">
                <a:solidFill>
                  <a:srgbClr val="0070C0"/>
                </a:solidFill>
              </a:rPr>
              <a:t>E’ POSSIBILE FAR VALUTARE UNA RICHIESTA DAL PRESIDENTE DEL CORSO (Prof. Guido Cristini) SE L’IMPRESA E’ UNA SOCIETA’ DI PERSONE O DI SOCIETA’ DI CAPITALI E IL TUTOR AZIENDALE NON E’ IL FAMILIARE DEL TIROCINANTE. </a:t>
            </a:r>
          </a:p>
          <a:p>
            <a:pPr marL="342900" indent="-342900" algn="ctr">
              <a:buFontTx/>
              <a:buChar char="-"/>
            </a:pPr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F954905-87BD-4799-B33B-05224114E430}"/>
              </a:ext>
            </a:extLst>
          </p:cNvPr>
          <p:cNvSpPr txBox="1"/>
          <p:nvPr/>
        </p:nvSpPr>
        <p:spPr>
          <a:xfrm>
            <a:off x="117227" y="6459920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SISTEMA ALIMENTARE: SOSTENIBILITA’, MANAGEMENT E TECNOLOGIE</a:t>
            </a:r>
          </a:p>
        </p:txBody>
      </p:sp>
    </p:spTree>
    <p:extLst>
      <p:ext uri="{BB962C8B-B14F-4D97-AF65-F5344CB8AC3E}">
        <p14:creationId xmlns:p14="http://schemas.microsoft.com/office/powerpoint/2010/main" val="268351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6326135"/>
            <a:ext cx="9144000" cy="590480"/>
            <a:chOff x="0" y="6150708"/>
            <a:chExt cx="9144000" cy="765907"/>
          </a:xfrm>
        </p:grpSpPr>
        <p:sp>
          <p:nvSpPr>
            <p:cNvPr id="5" name="Rettangolo 4"/>
            <p:cNvSpPr/>
            <p:nvPr/>
          </p:nvSpPr>
          <p:spPr>
            <a:xfrm>
              <a:off x="0" y="6150708"/>
              <a:ext cx="9144000" cy="765907"/>
            </a:xfrm>
            <a:prstGeom prst="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9" name="Immagin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5103" y="6287217"/>
              <a:ext cx="1301666" cy="492890"/>
            </a:xfrm>
            <a:prstGeom prst="rect">
              <a:avLst/>
            </a:prstGeom>
          </p:spPr>
        </p:pic>
      </p:grpSp>
      <p:sp>
        <p:nvSpPr>
          <p:cNvPr id="11" name="Titolo 8">
            <a:extLst>
              <a:ext uri="{FF2B5EF4-FFF2-40B4-BE49-F238E27FC236}">
                <a16:creationId xmlns:a16="http://schemas.microsoft.com/office/drawing/2014/main" id="{6FEC04AD-DB28-436D-8E09-5E4CD4944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135" y="390676"/>
            <a:ext cx="9172135" cy="568279"/>
          </a:xfrm>
        </p:spPr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005EB8"/>
                </a:solidFill>
                <a:latin typeface="+mn-lt"/>
                <a:ea typeface="+mn-ea"/>
                <a:cs typeface="+mn-cs"/>
              </a:rPr>
              <a:t>ATTIVARE IL TIROCINIO</a:t>
            </a:r>
          </a:p>
        </p:txBody>
      </p:sp>
      <p:sp>
        <p:nvSpPr>
          <p:cNvPr id="24" name="Rettangolo arrotondato 11">
            <a:extLst>
              <a:ext uri="{FF2B5EF4-FFF2-40B4-BE49-F238E27FC236}">
                <a16:creationId xmlns:a16="http://schemas.microsoft.com/office/drawing/2014/main" id="{727A2F87-AFB2-49E9-9656-5D0444F269D1}"/>
              </a:ext>
            </a:extLst>
          </p:cNvPr>
          <p:cNvSpPr/>
          <p:nvPr/>
        </p:nvSpPr>
        <p:spPr>
          <a:xfrm>
            <a:off x="560439" y="1578078"/>
            <a:ext cx="7790840" cy="2938504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r>
              <a:rPr lang="it-IT" sz="2000" b="1" dirty="0">
                <a:solidFill>
                  <a:srgbClr val="0070C0"/>
                </a:solidFill>
              </a:rPr>
              <a:t>SE L’AZIENDA E’ GIA’ CONVENZIONATA CON L’UNIVERSITA’ DI PARMA, SI PUO’ PROCEDERE DIRETTAMENTE ONLINE DA ESSE3.</a:t>
            </a: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marL="457200" indent="-457200" algn="ctr">
              <a:buAutoNum type="arabicPeriod"/>
            </a:pPr>
            <a:r>
              <a:rPr lang="it-IT" sz="2000" b="1" dirty="0">
                <a:solidFill>
                  <a:srgbClr val="0070C0"/>
                </a:solidFill>
              </a:rPr>
              <a:t>SCEGLIERE IL TUTOR UNIVERSITARIO TRA I DOCENTI PRESENTI IN LISTA AL SEGUENTE LINK (controllate bene il corso di riferimento)</a:t>
            </a:r>
          </a:p>
          <a:p>
            <a:pPr algn="ctr"/>
            <a:r>
              <a:rPr lang="it-IT" sz="2000" b="1" dirty="0">
                <a:solidFill>
                  <a:srgbClr val="0070C0"/>
                </a:solidFill>
              </a:rPr>
              <a:t>:</a:t>
            </a:r>
            <a:r>
              <a:rPr lang="it-IT" sz="2000" dirty="0">
                <a:hlinkClick r:id="rId4"/>
              </a:rPr>
              <a:t>https://www.unipr.it/sites/default/files/2022-07/Tabella tutor accademici_ </a:t>
            </a:r>
            <a:r>
              <a:rPr lang="it-IT" sz="2000" dirty="0" err="1">
                <a:hlinkClick r:id="rId4"/>
              </a:rPr>
              <a:t>CdL_Master</a:t>
            </a:r>
            <a:r>
              <a:rPr lang="it-IT" sz="2000" dirty="0">
                <a:hlinkClick r:id="rId4"/>
              </a:rPr>
              <a:t> in agg_27.05.2022_0.pdf</a:t>
            </a:r>
            <a:endParaRPr lang="it-IT" sz="2000" dirty="0"/>
          </a:p>
          <a:p>
            <a:pPr marL="457200" indent="-457200" algn="ctr">
              <a:buAutoNum type="arabicPeriod"/>
            </a:pPr>
            <a:r>
              <a:rPr lang="it-IT" sz="2000" b="1" dirty="0">
                <a:solidFill>
                  <a:srgbClr val="0070C0"/>
                </a:solidFill>
              </a:rPr>
              <a:t>COMPILARE IL PROGETTO FORMATIVO CON IL TUTOR AZIENDALE E FARLO VALUTARE AL TUTOR UNIVERSITARIO</a:t>
            </a: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r>
              <a:rPr lang="it-IT" sz="2000" b="1" dirty="0">
                <a:solidFill>
                  <a:srgbClr val="0070C0"/>
                </a:solidFill>
              </a:rPr>
              <a:t> </a:t>
            </a: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F954905-87BD-4799-B33B-05224114E430}"/>
              </a:ext>
            </a:extLst>
          </p:cNvPr>
          <p:cNvSpPr txBox="1"/>
          <p:nvPr/>
        </p:nvSpPr>
        <p:spPr>
          <a:xfrm>
            <a:off x="117227" y="6459920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SISTEMA ALIMENTARE: SOSTENIBILITA’, MANAGEMENT E TECNOLOGIE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3180DCCE-F904-4116-BFDD-9AA570DFC3F9}"/>
              </a:ext>
            </a:extLst>
          </p:cNvPr>
          <p:cNvSpPr txBox="1"/>
          <p:nvPr/>
        </p:nvSpPr>
        <p:spPr>
          <a:xfrm>
            <a:off x="1354820" y="4956756"/>
            <a:ext cx="637028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u="sng" dirty="0">
                <a:hlinkClick r:id="rId5"/>
              </a:rPr>
              <a:t>UTILE GUIDA PER LA PROCEDURA ONLINE STEP-BY-STEP: </a:t>
            </a:r>
            <a:r>
              <a:rPr lang="it-IT" dirty="0">
                <a:hlinkClick r:id="rId5"/>
              </a:rPr>
              <a:t>s3_guida_studenti_3.1.pdf (unipr.it)</a:t>
            </a:r>
            <a:endParaRPr lang="it-IT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555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6326135"/>
            <a:ext cx="9144000" cy="590480"/>
            <a:chOff x="0" y="6150708"/>
            <a:chExt cx="9144000" cy="765907"/>
          </a:xfrm>
        </p:grpSpPr>
        <p:sp>
          <p:nvSpPr>
            <p:cNvPr id="5" name="Rettangolo 4"/>
            <p:cNvSpPr/>
            <p:nvPr/>
          </p:nvSpPr>
          <p:spPr>
            <a:xfrm>
              <a:off x="0" y="6150708"/>
              <a:ext cx="9144000" cy="765907"/>
            </a:xfrm>
            <a:prstGeom prst="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9" name="Immagin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5103" y="6287217"/>
              <a:ext cx="1301666" cy="492890"/>
            </a:xfrm>
            <a:prstGeom prst="rect">
              <a:avLst/>
            </a:prstGeom>
          </p:spPr>
        </p:pic>
      </p:grpSp>
      <p:sp>
        <p:nvSpPr>
          <p:cNvPr id="11" name="Titolo 8">
            <a:extLst>
              <a:ext uri="{FF2B5EF4-FFF2-40B4-BE49-F238E27FC236}">
                <a16:creationId xmlns:a16="http://schemas.microsoft.com/office/drawing/2014/main" id="{6FEC04AD-DB28-436D-8E09-5E4CD4944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135" y="390676"/>
            <a:ext cx="9172135" cy="568279"/>
          </a:xfrm>
        </p:spPr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005EB8"/>
                </a:solidFill>
                <a:latin typeface="+mn-lt"/>
                <a:ea typeface="+mn-ea"/>
                <a:cs typeface="+mn-cs"/>
              </a:rPr>
              <a:t>ATTIVARE IL TIROCINIO</a:t>
            </a:r>
          </a:p>
        </p:txBody>
      </p:sp>
      <p:sp>
        <p:nvSpPr>
          <p:cNvPr id="24" name="Rettangolo arrotondato 11">
            <a:extLst>
              <a:ext uri="{FF2B5EF4-FFF2-40B4-BE49-F238E27FC236}">
                <a16:creationId xmlns:a16="http://schemas.microsoft.com/office/drawing/2014/main" id="{727A2F87-AFB2-49E9-9656-5D0444F269D1}"/>
              </a:ext>
            </a:extLst>
          </p:cNvPr>
          <p:cNvSpPr/>
          <p:nvPr/>
        </p:nvSpPr>
        <p:spPr>
          <a:xfrm>
            <a:off x="560439" y="1578077"/>
            <a:ext cx="7790840" cy="3952567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r>
              <a:rPr lang="it-IT" sz="2000" b="1" dirty="0">
                <a:solidFill>
                  <a:srgbClr val="0070C0"/>
                </a:solidFill>
              </a:rPr>
              <a:t>SE L’AZIENDA NON E’ GIA’ CONVENZIONATA CON L’UNIVERSITA’ DI PARMA, SI DEVE PRIMA FIRMARE LA CONVENZIONE.</a:t>
            </a: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r>
              <a:rPr lang="it-IT" sz="2000" b="1" dirty="0">
                <a:solidFill>
                  <a:srgbClr val="0070C0"/>
                </a:solidFill>
              </a:rPr>
              <a:t>LA PROCEDURA PER AZIENDE SI TROVA AL SEGUENTE LINK: </a:t>
            </a:r>
            <a:r>
              <a:rPr lang="it-IT" sz="2000" dirty="0">
                <a:hlinkClick r:id="rId4"/>
              </a:rPr>
              <a:t>PROCEDURA PER AZIENDE | Università degli Studi di Parma (unipr.it)</a:t>
            </a:r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r>
              <a:rPr lang="it-IT" sz="2000" b="1" dirty="0">
                <a:solidFill>
                  <a:srgbClr val="0070C0"/>
                </a:solidFill>
              </a:rPr>
              <a:t>SOLO DOPO LA FIRMA DELLA CONVENZIONE E LA SUA REGISTRAZIONE DA PARTE DELL’UFFICIO TIROCINI SI PUO’ PROCEDERE A COMPILARE GLI ALTRI DOCUMENTI COME DA PROCEDURA ORDINARIA, VIA ESSE3. </a:t>
            </a: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F954905-87BD-4799-B33B-05224114E430}"/>
              </a:ext>
            </a:extLst>
          </p:cNvPr>
          <p:cNvSpPr txBox="1"/>
          <p:nvPr/>
        </p:nvSpPr>
        <p:spPr>
          <a:xfrm>
            <a:off x="117227" y="6459920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SISTEMA ALIMENTARE: SOSTENIBILITA’, MANAGEMENT E TECNOLOGIE</a:t>
            </a:r>
          </a:p>
        </p:txBody>
      </p:sp>
    </p:spTree>
    <p:extLst>
      <p:ext uri="{BB962C8B-B14F-4D97-AF65-F5344CB8AC3E}">
        <p14:creationId xmlns:p14="http://schemas.microsoft.com/office/powerpoint/2010/main" val="1712988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o 12"/>
          <p:cNvGrpSpPr/>
          <p:nvPr/>
        </p:nvGrpSpPr>
        <p:grpSpPr>
          <a:xfrm>
            <a:off x="0" y="6326135"/>
            <a:ext cx="9144000" cy="590480"/>
            <a:chOff x="0" y="6150708"/>
            <a:chExt cx="9144000" cy="765907"/>
          </a:xfrm>
        </p:grpSpPr>
        <p:sp>
          <p:nvSpPr>
            <p:cNvPr id="5" name="Rettangolo 4"/>
            <p:cNvSpPr/>
            <p:nvPr/>
          </p:nvSpPr>
          <p:spPr>
            <a:xfrm>
              <a:off x="0" y="6150708"/>
              <a:ext cx="9144000" cy="765907"/>
            </a:xfrm>
            <a:prstGeom prst="rect">
              <a:avLst/>
            </a:prstGeom>
            <a:solidFill>
              <a:srgbClr val="005EB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pic>
          <p:nvPicPr>
            <p:cNvPr id="9" name="Immagin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725103" y="6287217"/>
              <a:ext cx="1301666" cy="492890"/>
            </a:xfrm>
            <a:prstGeom prst="rect">
              <a:avLst/>
            </a:prstGeom>
          </p:spPr>
        </p:pic>
      </p:grpSp>
      <p:sp>
        <p:nvSpPr>
          <p:cNvPr id="11" name="Titolo 8">
            <a:extLst>
              <a:ext uri="{FF2B5EF4-FFF2-40B4-BE49-F238E27FC236}">
                <a16:creationId xmlns:a16="http://schemas.microsoft.com/office/drawing/2014/main" id="{6FEC04AD-DB28-436D-8E09-5E4CD4944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8135" y="390676"/>
            <a:ext cx="9172135" cy="568279"/>
          </a:xfrm>
        </p:spPr>
        <p:txBody>
          <a:bodyPr>
            <a:noAutofit/>
          </a:bodyPr>
          <a:lstStyle/>
          <a:p>
            <a:pPr algn="ctr"/>
            <a:r>
              <a:rPr lang="it-IT" dirty="0">
                <a:solidFill>
                  <a:srgbClr val="005EB8"/>
                </a:solidFill>
                <a:latin typeface="+mn-lt"/>
                <a:ea typeface="+mn-ea"/>
                <a:cs typeface="+mn-cs"/>
              </a:rPr>
              <a:t>ATTIVARE IL TIROCINIO</a:t>
            </a:r>
          </a:p>
        </p:txBody>
      </p:sp>
      <p:sp>
        <p:nvSpPr>
          <p:cNvPr id="24" name="Rettangolo arrotondato 11">
            <a:extLst>
              <a:ext uri="{FF2B5EF4-FFF2-40B4-BE49-F238E27FC236}">
                <a16:creationId xmlns:a16="http://schemas.microsoft.com/office/drawing/2014/main" id="{727A2F87-AFB2-49E9-9656-5D0444F269D1}"/>
              </a:ext>
            </a:extLst>
          </p:cNvPr>
          <p:cNvSpPr/>
          <p:nvPr/>
        </p:nvSpPr>
        <p:spPr>
          <a:xfrm>
            <a:off x="1128252" y="1682852"/>
            <a:ext cx="6887496" cy="1386348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r>
              <a:rPr lang="it-IT" sz="2000" b="1" u="sng" dirty="0">
                <a:solidFill>
                  <a:srgbClr val="0070C0"/>
                </a:solidFill>
              </a:rPr>
              <a:t>NB. IN ENTRAMBI I CASI IL PROGETTO FORMATIVO DEV’ESSERE CHIUSO ALMENO </a:t>
            </a:r>
            <a:r>
              <a:rPr lang="it-IT" sz="2000" b="1" u="sng" dirty="0">
                <a:solidFill>
                  <a:srgbClr val="FF0000"/>
                </a:solidFill>
              </a:rPr>
              <a:t>15-20 GIORNI PRIMA </a:t>
            </a:r>
            <a:r>
              <a:rPr lang="it-IT" sz="2000" b="1" u="sng" dirty="0">
                <a:solidFill>
                  <a:srgbClr val="0070C0"/>
                </a:solidFill>
              </a:rPr>
              <a:t>DELL’INIZIO DEL TIROCINIO FORMATIVO.</a:t>
            </a: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AF954905-87BD-4799-B33B-05224114E430}"/>
              </a:ext>
            </a:extLst>
          </p:cNvPr>
          <p:cNvSpPr txBox="1"/>
          <p:nvPr/>
        </p:nvSpPr>
        <p:spPr>
          <a:xfrm>
            <a:off x="117227" y="6459920"/>
            <a:ext cx="63702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i="1" dirty="0">
                <a:solidFill>
                  <a:schemeClr val="bg1"/>
                </a:solidFill>
              </a:rPr>
              <a:t>SISTEMA ALIMENTARE: SOSTENIBILITA’, MANAGEMENT E TECNOLOGIE</a:t>
            </a:r>
          </a:p>
        </p:txBody>
      </p:sp>
      <p:sp>
        <p:nvSpPr>
          <p:cNvPr id="15" name="Rettangolo arrotondato 11">
            <a:extLst>
              <a:ext uri="{FF2B5EF4-FFF2-40B4-BE49-F238E27FC236}">
                <a16:creationId xmlns:a16="http://schemas.microsoft.com/office/drawing/2014/main" id="{D1D68865-1E87-4B60-9427-709BB7428C94}"/>
              </a:ext>
            </a:extLst>
          </p:cNvPr>
          <p:cNvSpPr/>
          <p:nvPr/>
        </p:nvSpPr>
        <p:spPr>
          <a:xfrm>
            <a:off x="1128252" y="3672653"/>
            <a:ext cx="6887496" cy="2138211"/>
          </a:xfrm>
          <a:prstGeom prst="roundRect">
            <a:avLst/>
          </a:prstGeom>
          <a:noFill/>
          <a:ln w="38100">
            <a:solidFill>
              <a:schemeClr val="accent1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r>
              <a:rPr lang="it-IT" sz="2000" b="1" u="sng" dirty="0">
                <a:solidFill>
                  <a:srgbClr val="0070C0"/>
                </a:solidFill>
              </a:rPr>
              <a:t>PER IL TIROCINIO SONO RICHIESTE 150 ORE, PARI A 6 CFU. </a:t>
            </a:r>
          </a:p>
          <a:p>
            <a:pPr algn="ctr"/>
            <a:r>
              <a:rPr lang="it-IT" sz="2000" b="1" u="sng" dirty="0">
                <a:solidFill>
                  <a:srgbClr val="0070C0"/>
                </a:solidFill>
              </a:rPr>
              <a:t>L’AZIENDA PUO’ PROPORVI UN NUMERO SUPERIORE DI ORE, CHE VOI SIETE LIBERI DI VALUTARE ED ACCETTARE.</a:t>
            </a:r>
          </a:p>
          <a:p>
            <a:pPr algn="ctr"/>
            <a:r>
              <a:rPr lang="it-IT" sz="2000" b="1" u="sng" dirty="0">
                <a:solidFill>
                  <a:srgbClr val="0070C0"/>
                </a:solidFill>
              </a:rPr>
              <a:t>L’UNIVERSITA’ NON POTRA’ COMUNQUE RICONOSCERVI PIU’ DI 6 CFU.</a:t>
            </a: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  <a:p>
            <a:pPr algn="ctr"/>
            <a:endParaRPr lang="it-IT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44677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1961</TotalTime>
  <Words>1466</Words>
  <Application>Microsoft Office PowerPoint</Application>
  <PresentationFormat>Presentazione su schermo (4:3)</PresentationFormat>
  <Paragraphs>209</Paragraphs>
  <Slides>21</Slides>
  <Notes>21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7" baseType="lpstr">
      <vt:lpstr>Arial</vt:lpstr>
      <vt:lpstr>Baskerville Old Face</vt:lpstr>
      <vt:lpstr>Calibri</vt:lpstr>
      <vt:lpstr>Calibri Light</vt:lpstr>
      <vt:lpstr>Helvetica Neue</vt:lpstr>
      <vt:lpstr>Tema di Office</vt:lpstr>
      <vt:lpstr>           </vt:lpstr>
      <vt:lpstr>Presentazione standard di PowerPoint</vt:lpstr>
      <vt:lpstr>Presentazione standard di PowerPoint</vt:lpstr>
      <vt:lpstr>SCEGLIERE L’ AZIENDA</vt:lpstr>
      <vt:lpstr>SCEGLIERE L’ AZIENDA</vt:lpstr>
      <vt:lpstr>CHIARIMENTO – VINCOLO DI PARENTELA</vt:lpstr>
      <vt:lpstr>ATTIVARE IL TIROCINIO</vt:lpstr>
      <vt:lpstr>ATTIVARE IL TIROCINIO</vt:lpstr>
      <vt:lpstr>ATTIVARE IL TIROCINIO</vt:lpstr>
      <vt:lpstr>CHIUDERE IL TIROCINIO</vt:lpstr>
      <vt:lpstr>Presentazione standard di PowerPoint</vt:lpstr>
      <vt:lpstr>Presentazione standard di PowerPoint</vt:lpstr>
      <vt:lpstr>VALUTAZIONE DELL’ ATTIVITA’ LAVORATIVA</vt:lpstr>
      <vt:lpstr>ATTIVITA’ LAVORATIVA – FAQ:</vt:lpstr>
      <vt:lpstr>DOCUMENTI DA PRESENTARE</vt:lpstr>
      <vt:lpstr>VERBALIZZAZIONE</vt:lpstr>
      <vt:lpstr>Presentazione standard di PowerPoint</vt:lpstr>
      <vt:lpstr>OFFERTE TIROCINI INTERNI</vt:lpstr>
      <vt:lpstr>Presentazione standard di PowerPoint</vt:lpstr>
      <vt:lpstr>LABORATORIO DI IMPRESA SIMULATA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Maria Giovanna LEVATI</cp:lastModifiedBy>
  <cp:revision>253</cp:revision>
  <dcterms:created xsi:type="dcterms:W3CDTF">2016-12-13T13:19:46Z</dcterms:created>
  <dcterms:modified xsi:type="dcterms:W3CDTF">2022-09-14T11:07:14Z</dcterms:modified>
</cp:coreProperties>
</file>